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64"/>
  </p:notesMasterIdLst>
  <p:handoutMasterIdLst>
    <p:handoutMasterId r:id="rId65"/>
  </p:handoutMasterIdLst>
  <p:sldIdLst>
    <p:sldId id="503" r:id="rId2"/>
    <p:sldId id="367" r:id="rId3"/>
    <p:sldId id="520" r:id="rId4"/>
    <p:sldId id="521" r:id="rId5"/>
    <p:sldId id="370" r:id="rId6"/>
    <p:sldId id="504" r:id="rId7"/>
    <p:sldId id="505" r:id="rId8"/>
    <p:sldId id="372" r:id="rId9"/>
    <p:sldId id="508" r:id="rId10"/>
    <p:sldId id="509" r:id="rId11"/>
    <p:sldId id="374" r:id="rId12"/>
    <p:sldId id="506" r:id="rId13"/>
    <p:sldId id="507" r:id="rId14"/>
    <p:sldId id="376" r:id="rId15"/>
    <p:sldId id="512" r:id="rId16"/>
    <p:sldId id="513" r:id="rId17"/>
    <p:sldId id="378" r:id="rId18"/>
    <p:sldId id="510" r:id="rId19"/>
    <p:sldId id="511" r:id="rId20"/>
    <p:sldId id="380" r:id="rId21"/>
    <p:sldId id="532" r:id="rId22"/>
    <p:sldId id="533" r:id="rId23"/>
    <p:sldId id="382" r:id="rId24"/>
    <p:sldId id="534" r:id="rId25"/>
    <p:sldId id="535" r:id="rId26"/>
    <p:sldId id="384" r:id="rId27"/>
    <p:sldId id="514" r:id="rId28"/>
    <p:sldId id="515" r:id="rId29"/>
    <p:sldId id="386" r:id="rId30"/>
    <p:sldId id="540" r:id="rId31"/>
    <p:sldId id="541" r:id="rId32"/>
    <p:sldId id="388" r:id="rId33"/>
    <p:sldId id="542" r:id="rId34"/>
    <p:sldId id="543" r:id="rId35"/>
    <p:sldId id="390" r:id="rId36"/>
    <p:sldId id="516" r:id="rId37"/>
    <p:sldId id="517" r:id="rId38"/>
    <p:sldId id="392" r:id="rId39"/>
    <p:sldId id="536" r:id="rId40"/>
    <p:sldId id="537" r:id="rId41"/>
    <p:sldId id="394" r:id="rId42"/>
    <p:sldId id="524" r:id="rId43"/>
    <p:sldId id="525" r:id="rId44"/>
    <p:sldId id="396" r:id="rId45"/>
    <p:sldId id="518" r:id="rId46"/>
    <p:sldId id="519" r:id="rId47"/>
    <p:sldId id="398" r:id="rId48"/>
    <p:sldId id="528" r:id="rId49"/>
    <p:sldId id="529" r:id="rId50"/>
    <p:sldId id="400" r:id="rId51"/>
    <p:sldId id="538" r:id="rId52"/>
    <p:sldId id="539" r:id="rId53"/>
    <p:sldId id="402" r:id="rId54"/>
    <p:sldId id="526" r:id="rId55"/>
    <p:sldId id="527" r:id="rId56"/>
    <p:sldId id="404" r:id="rId57"/>
    <p:sldId id="522" r:id="rId58"/>
    <p:sldId id="523" r:id="rId59"/>
    <p:sldId id="406" r:id="rId60"/>
    <p:sldId id="530" r:id="rId61"/>
    <p:sldId id="531" r:id="rId62"/>
    <p:sldId id="365" r:id="rId63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4404"/>
    <a:srgbClr val="405400"/>
    <a:srgbClr val="FFFFFF"/>
    <a:srgbClr val="E8FFC8"/>
    <a:srgbClr val="FAF7C8"/>
    <a:srgbClr val="FAF8C8"/>
    <a:srgbClr val="F5FFC2"/>
    <a:srgbClr val="EBFFD2"/>
    <a:srgbClr val="EBFFDC"/>
    <a:srgbClr val="FAF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10" autoAdjust="0"/>
    <p:restoredTop sz="94184" autoAdjust="0"/>
  </p:normalViewPr>
  <p:slideViewPr>
    <p:cSldViewPr>
      <p:cViewPr varScale="1">
        <p:scale>
          <a:sx n="106" d="100"/>
          <a:sy n="106" d="100"/>
        </p:scale>
        <p:origin x="66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841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1/19/2016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633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9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 smtClean="0"/>
              <a:t>Cource</a:t>
            </a:r>
            <a:r>
              <a:rPr lang="en-US" dirty="0" smtClean="0"/>
              <a:t> Name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 userDrawn="1"/>
        </p:nvSpPr>
        <p:spPr>
          <a:xfrm>
            <a:off x="429086" y="5726668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10" name="Text Placeholder 7"/>
          <p:cNvSpPr>
            <a:spLocks noGrp="1"/>
          </p:cNvSpPr>
          <p:nvPr userDrawn="1"/>
        </p:nvSpPr>
        <p:spPr>
          <a:xfrm>
            <a:off x="429087" y="6031468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2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6" name="TextBox 5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9" name="TextBox 8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5" name="TextBox 14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0" name="TextBox 19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1" name="TextBox 20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4" name="TextBox 23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kursove-uroci-knigi-obuchenie-programirane-web-design-csharp.info/" TargetMode="External"/><Relationship Id="rId13" Type="http://schemas.openxmlformats.org/officeDocument/2006/relationships/hyperlink" Target="http://mvccourse.telerik.com/" TargetMode="External"/><Relationship Id="rId18" Type="http://schemas.openxmlformats.org/officeDocument/2006/relationships/hyperlink" Target="http://algoacademy.telerik.com/" TargetMode="Externa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hyperlink" Target="http://mobiledevcourse.telerik.com/" TargetMode="External"/><Relationship Id="rId7" Type="http://schemas.openxmlformats.org/officeDocument/2006/relationships/hyperlink" Target="http://forums.academy.telerik.com/" TargetMode="External"/><Relationship Id="rId12" Type="http://schemas.openxmlformats.org/officeDocument/2006/relationships/hyperlink" Target="http://schoolacademy.telerik.com/" TargetMode="External"/><Relationship Id="rId17" Type="http://schemas.openxmlformats.org/officeDocument/2006/relationships/hyperlink" Target="http://codecourse.telerik.com/" TargetMode="External"/><Relationship Id="rId25" Type="http://schemas.openxmlformats.org/officeDocument/2006/relationships/hyperlink" Target="http://csharpfundamentals.telerik.com/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nakov.com/" TargetMode="External"/><Relationship Id="rId20" Type="http://schemas.openxmlformats.org/officeDocument/2006/relationships/hyperlink" Target="http://academy.telerik.com/" TargetMode="Externa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hyperlink" Target="http://html5course.telerik.com/" TargetMode="External"/><Relationship Id="rId24" Type="http://schemas.openxmlformats.org/officeDocument/2006/relationships/hyperlink" Target="http://www.nikolay.it/" TargetMode="Externa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bgcoder.com/" TargetMode="External"/><Relationship Id="rId23" Type="http://schemas.openxmlformats.org/officeDocument/2006/relationships/hyperlink" Target="http://www.minkov.it/" TargetMode="External"/><Relationship Id="rId28" Type="http://schemas.openxmlformats.org/officeDocument/2006/relationships/image" Target="../media/image3.png"/><Relationship Id="rId10" Type="http://schemas.openxmlformats.org/officeDocument/2006/relationships/hyperlink" Target="http://seocourse.telerik.com/" TargetMode="External"/><Relationship Id="rId19" Type="http://schemas.openxmlformats.org/officeDocument/2006/relationships/hyperlink" Target="http://aspnetcourse.telerik.com/" TargetMode="External"/><Relationship Id="rId4" Type="http://schemas.openxmlformats.org/officeDocument/2006/relationships/slideLayout" Target="../slideLayouts/slideLayout4.xml"/><Relationship Id="rId9" Type="http://schemas.openxmlformats.org/officeDocument/2006/relationships/hyperlink" Target="http://www.telerik-kids.com/" TargetMode="External"/><Relationship Id="rId14" Type="http://schemas.openxmlformats.org/officeDocument/2006/relationships/hyperlink" Target="http://clouddevcourse.telerik.com/" TargetMode="External"/><Relationship Id="rId22" Type="http://schemas.openxmlformats.org/officeDocument/2006/relationships/hyperlink" Target="http://www.introprogramming.info/" TargetMode="External"/><Relationship Id="rId27" Type="http://schemas.openxmlformats.org/officeDocument/2006/relationships/image" Target="../media/image2.png"/><Relationship Id="rId30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105401" y="304800"/>
            <a:ext cx="1816798" cy="331718"/>
            <a:chOff x="1236228" y="1523999"/>
            <a:chExt cx="4351212" cy="3261410"/>
          </a:xfrm>
          <a:solidFill>
            <a:schemeClr val="bg1"/>
          </a:solidFill>
        </p:grpSpPr>
        <p:sp>
          <p:nvSpPr>
            <p:cNvPr id="37" name="TextBox 36">
              <a:hlinkClick r:id="rId7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8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9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0" name="TextBox 39">
              <a:hlinkClick r:id="rId10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1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2" name="TextBox 41">
              <a:hlinkClick r:id="rId12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3" name="TextBox 42">
              <a:hlinkClick r:id="rId13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4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5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6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7" name="TextBox 46">
              <a:hlinkClick r:id="rId17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8" name="TextBox 47">
              <a:hlinkClick r:id="rId18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9" name="TextBox 48">
              <a:hlinkClick r:id="rId19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0" name="TextBox 49">
              <a:hlinkClick r:id="rId20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1" name="TextBox 50">
              <a:hlinkClick r:id="rId21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2" name="TextBox 51">
              <a:hlinkClick r:id="rId22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3" name="TextBox 52">
              <a:hlinkClick r:id="rId23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hlinkClick r:id="rId24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5" name="TextBox 54">
              <a:hlinkClick r:id="rId25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56" name="Picture 2"/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3"/>
          <p:cNvPicPr>
            <a:picLocks noChangeAspect="1" noChangeArrowheads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 descr="Telerik Academy for Software Engineers - http://academy.telerik.com" title="Telerik Software Academy"/>
          <p:cNvPicPr>
            <a:picLocks noChangeAspect="1" noChangeArrowheads="1"/>
          </p:cNvPicPr>
          <p:nvPr userDrawn="1"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choolacademy.telerik.com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hyperlink" Target="http://blogs.msdn.com/b/b8/archive/2011/10/27/using-task-manager-with-64-logical-processors.aspx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://blogs.msdn.com/b/b8/archive/2011/10/13/the-windows-8-task-manager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eesky.com/newsite/bit_byte.ht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jpeg"/><Relationship Id="rId16" Type="http://schemas.openxmlformats.org/officeDocument/2006/relationships/image" Target="../media/image3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5" Type="http://schemas.openxmlformats.org/officeDocument/2006/relationships/image" Target="../media/image3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linux.about.com/od/commands/l/blcmdl1_ls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://en.wikipedia.org/wiki/Git_(software)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Distributed_revision_contro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47.png"/><Relationship Id="rId3" Type="http://schemas.microsoft.com/office/2007/relationships/hdphoto" Target="../media/hdphoto5.wdp"/><Relationship Id="rId7" Type="http://schemas.openxmlformats.org/officeDocument/2006/relationships/image" Target="../media/image42.jpeg"/><Relationship Id="rId12" Type="http://schemas.openxmlformats.org/officeDocument/2006/relationships/image" Target="../media/image46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jpeg"/><Relationship Id="rId11" Type="http://schemas.openxmlformats.org/officeDocument/2006/relationships/image" Target="../media/image45.jpeg"/><Relationship Id="rId5" Type="http://schemas.microsoft.com/office/2007/relationships/hdphoto" Target="../media/hdphoto6.wdp"/><Relationship Id="rId10" Type="http://schemas.openxmlformats.org/officeDocument/2006/relationships/image" Target="../media/image44.jpeg"/><Relationship Id="rId4" Type="http://schemas.openxmlformats.org/officeDocument/2006/relationships/image" Target="../media/image40.jpeg"/><Relationship Id="rId9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elf-extracting_archiv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bQmN0" TargetMode="External"/><Relationship Id="rId2" Type="http://schemas.openxmlformats.org/officeDocument/2006/relationships/hyperlink" Target="http://en.wikipedia.org/wiki/Amazon_Kind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microsoft.com/office/2007/relationships/hdphoto" Target="../media/hdphoto8.wdp"/><Relationship Id="rId4" Type="http://schemas.openxmlformats.org/officeDocument/2006/relationships/image" Target="../media/image5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gb" TargetMode="External"/><Relationship Id="rId2" Type="http://schemas.openxmlformats.org/officeDocument/2006/relationships/hyperlink" Target="http://en.wikipedia.org/wiki/Web_color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Subtractive_color" TargetMode="External"/><Relationship Id="rId4" Type="http://schemas.openxmlformats.org/officeDocument/2006/relationships/hyperlink" Target="http://en.wikipedia.org/wiki/Cmyk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Q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en.wikipedia.org/wiki/Distributed_computing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nteger_factorization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esearchguide.com/3tips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ixel" TargetMode="External"/><Relationship Id="rId2" Type="http://schemas.openxmlformats.org/officeDocument/2006/relationships/hyperlink" Target="http://en.wikipedia.org/wiki/Color_depth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Dark_Interne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jpeg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stwebdesigner.com/design/how-sopa-pipa-can-affect-you/" TargetMode="External"/><Relationship Id="rId2" Type="http://schemas.openxmlformats.org/officeDocument/2006/relationships/hyperlink" Target="http://en.wikipedia.org/wiki/Stop_Online_Piracy_A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HTTP_cookie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microsoft.com/office/2007/relationships/hdphoto" Target="../media/hdphoto10.wdp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" TargetMode="External"/><Relationship Id="rId2" Type="http://schemas.openxmlformats.org/officeDocument/2006/relationships/hyperlink" Target="http://en.wikipedia.org/wiki/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deproject.com/Articles/182416/A-Collection-of-JavaScript-Gotchas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ntivirus_software" TargetMode="External"/><Relationship Id="rId2" Type="http://schemas.openxmlformats.org/officeDocument/2006/relationships/hyperlink" Target="http://goo.gl/Xrx4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://goo.gl/koKMq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Тест за подготовка за ИТ 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830997"/>
          </a:xfrm>
        </p:spPr>
        <p:txBody>
          <a:bodyPr/>
          <a:lstStyle/>
          <a:p>
            <a:r>
              <a:rPr lang="en-US" dirty="0"/>
              <a:t>Telerik School Academy</a:t>
            </a:r>
          </a:p>
          <a:p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045" y="4735626"/>
            <a:ext cx="4331071" cy="1577747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578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915400" cy="6019800"/>
          </a:xfrm>
        </p:spPr>
        <p:txBody>
          <a:bodyPr/>
          <a:lstStyle/>
          <a:p>
            <a:pPr>
              <a:spcBef>
                <a:spcPts val="400"/>
              </a:spcBef>
              <a:spcAft>
                <a:spcPts val="400"/>
              </a:spcAft>
            </a:pPr>
            <a:endParaRPr lang="bg-BG" dirty="0" smtClean="0"/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bg-BG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bg-BG" dirty="0" smtClean="0"/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bg-BG" dirty="0" smtClean="0"/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bg-BG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bg-BG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bg-BG" dirty="0" smtClean="0"/>
              <a:t>Информация:</a:t>
            </a:r>
            <a:endParaRPr lang="bg-BG" sz="2800" dirty="0" smtClean="0">
              <a:hlinkClick r:id="rId2"/>
            </a:endParaRP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2400" dirty="0" smtClean="0">
                <a:hlinkClick r:id="rId2"/>
              </a:rPr>
              <a:t>http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blogs.msdn.com/b/b8/archive/2011/10/13/the-windows-8-task-manager.aspx</a:t>
            </a:r>
            <a:endParaRPr lang="bg-BG" sz="2400" dirty="0" smtClean="0"/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blogs.msdn.com/b/b8/archive/2011/10/27/using-task-manager-with-64-logical-processors.aspx</a:t>
            </a:r>
            <a:endParaRPr lang="bg-BG" sz="2400" dirty="0" smtClean="0"/>
          </a:p>
          <a:p>
            <a:pPr marL="357188" lvl="1" indent="0">
              <a:spcBef>
                <a:spcPts val="400"/>
              </a:spcBef>
              <a:spcAft>
                <a:spcPts val="400"/>
              </a:spcAft>
              <a:buNone/>
            </a:pPr>
            <a:endParaRPr lang="bg-BG" sz="2800" dirty="0"/>
          </a:p>
          <a:p>
            <a:pPr lvl="1">
              <a:spcBef>
                <a:spcPts val="400"/>
              </a:spcBef>
              <a:spcAft>
                <a:spcPts val="400"/>
              </a:spcAft>
            </a:pP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0" y="762000"/>
            <a:ext cx="3157541" cy="2362200"/>
          </a:xfrm>
          <a:prstGeom prst="roundRect">
            <a:avLst>
              <a:gd name="adj" fmla="val 442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1847850"/>
            <a:ext cx="3209925" cy="2371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1675" y="3200400"/>
            <a:ext cx="3057525" cy="1447800"/>
          </a:xfrm>
          <a:prstGeom prst="roundRect">
            <a:avLst>
              <a:gd name="adj" fmla="val 684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502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Кое от изброените представлява най-голямо количество данни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bg-BG" dirty="0" smtClean="0"/>
              <a:t> </a:t>
            </a:r>
            <a:r>
              <a:rPr lang="bg-BG" dirty="0" err="1" smtClean="0"/>
              <a:t>терабит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bg-BG" dirty="0" smtClean="0"/>
              <a:t> мегабайта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lang="bg-BG" dirty="0" smtClean="0"/>
              <a:t> </a:t>
            </a:r>
            <a:r>
              <a:rPr lang="bg-BG" dirty="0" err="1" smtClean="0"/>
              <a:t>гигабита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lang="bg-BG" dirty="0" smtClean="0"/>
              <a:t> гигабайта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bg-BG" dirty="0" smtClean="0"/>
              <a:t> </a:t>
            </a:r>
            <a:r>
              <a:rPr lang="bg-BG" dirty="0" err="1" smtClean="0"/>
              <a:t>килобит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27956" y="4038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32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500 гигабайта – най-голямо от изброените</a:t>
            </a:r>
            <a:endParaRPr lang="en-US" dirty="0"/>
          </a:p>
          <a:p>
            <a:r>
              <a:rPr lang="en-US" dirty="0"/>
              <a:t>K</a:t>
            </a:r>
            <a:r>
              <a:rPr lang="bg-BG" dirty="0" smtClean="0"/>
              <a:t> =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lang="bg-BG" dirty="0" smtClean="0"/>
              <a:t>; </a:t>
            </a:r>
            <a:r>
              <a:rPr lang="en-US" dirty="0" smtClean="0"/>
              <a:t>M</a:t>
            </a:r>
            <a:r>
              <a:rPr lang="bg-BG" dirty="0" smtClean="0"/>
              <a:t> =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lang="en-US" dirty="0" smtClean="0"/>
              <a:t>K</a:t>
            </a:r>
            <a:r>
              <a:rPr lang="bg-BG" dirty="0" smtClean="0"/>
              <a:t>; </a:t>
            </a:r>
            <a:br>
              <a:rPr lang="bg-BG" dirty="0" smtClean="0"/>
            </a:br>
            <a:r>
              <a:rPr lang="en-US" dirty="0" smtClean="0"/>
              <a:t>G </a:t>
            </a:r>
            <a:r>
              <a:rPr lang="bg-BG" dirty="0" smtClean="0"/>
              <a:t>=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M</a:t>
            </a:r>
            <a:r>
              <a:rPr lang="bg-BG" dirty="0" smtClean="0"/>
              <a:t>; </a:t>
            </a:r>
            <a:r>
              <a:rPr lang="en-US" dirty="0" smtClean="0"/>
              <a:t>T</a:t>
            </a:r>
            <a:r>
              <a:rPr lang="bg-BG" dirty="0" smtClean="0"/>
              <a:t>=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lang="en-US" dirty="0" smtClean="0"/>
              <a:t>G</a:t>
            </a:r>
            <a:r>
              <a:rPr lang="bg-BG" dirty="0" smtClean="0"/>
              <a:t>;</a:t>
            </a:r>
          </a:p>
          <a:p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bg-BG" dirty="0" smtClean="0"/>
              <a:t> байт =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bg-BG" dirty="0" smtClean="0"/>
              <a:t> бита</a:t>
            </a:r>
          </a:p>
          <a:p>
            <a:pPr lvl="1"/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bg-BG" dirty="0" smtClean="0"/>
              <a:t> </a:t>
            </a:r>
            <a:r>
              <a:rPr lang="bg-BG" dirty="0" err="1" smtClean="0"/>
              <a:t>терабит</a:t>
            </a:r>
            <a:r>
              <a:rPr lang="bg-BG" dirty="0" smtClean="0"/>
              <a:t> </a:t>
            </a:r>
            <a:r>
              <a:rPr lang="en-US" dirty="0" smtClean="0"/>
              <a:t>~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125</a:t>
            </a:r>
            <a:r>
              <a:rPr lang="bg-BG" dirty="0" smtClean="0"/>
              <a:t> гигабайта</a:t>
            </a:r>
            <a:endParaRPr lang="bg-BG" dirty="0"/>
          </a:p>
          <a:p>
            <a:pPr lvl="1"/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lang="bg-BG" dirty="0" smtClean="0"/>
              <a:t> </a:t>
            </a:r>
            <a:r>
              <a:rPr lang="bg-BG" dirty="0" err="1" smtClean="0"/>
              <a:t>гигабита</a:t>
            </a:r>
            <a:r>
              <a:rPr lang="bg-BG" dirty="0" smtClean="0"/>
              <a:t> </a:t>
            </a:r>
            <a:r>
              <a:rPr lang="en-US" dirty="0" smtClean="0"/>
              <a:t>~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62.5</a:t>
            </a:r>
            <a:r>
              <a:rPr lang="bg-BG" dirty="0" smtClean="0"/>
              <a:t> гигабайта</a:t>
            </a:r>
            <a:endParaRPr lang="bg-BG" dirty="0"/>
          </a:p>
          <a:p>
            <a:pPr lvl="1"/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bg-BG" dirty="0" smtClean="0"/>
              <a:t> </a:t>
            </a:r>
            <a:r>
              <a:rPr lang="bg-BG" dirty="0" err="1" smtClean="0"/>
              <a:t>килобит</a:t>
            </a:r>
            <a:r>
              <a:rPr lang="bg-BG" dirty="0" smtClean="0"/>
              <a:t> </a:t>
            </a:r>
            <a:r>
              <a:rPr lang="en-US" dirty="0" smtClean="0"/>
              <a:t>~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0.125</a:t>
            </a:r>
            <a:r>
              <a:rPr lang="bg-BG" dirty="0" smtClean="0"/>
              <a:t> килобайта</a:t>
            </a:r>
          </a:p>
          <a:p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www.beesky.com/newsite/bit_byte.htm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12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58904"/>
            <a:ext cx="8686800" cy="6122895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dirty="0" smtClean="0"/>
              <a:t>Командата </a:t>
            </a:r>
            <a:r>
              <a:rPr lang="en-US" dirty="0" smtClean="0"/>
              <a:t>“</a:t>
            </a:r>
            <a:r>
              <a:rPr lang="en-US" dirty="0" err="1" smtClean="0"/>
              <a:t>ls</a:t>
            </a:r>
            <a:r>
              <a:rPr lang="en-US" dirty="0" smtClean="0"/>
              <a:t> -l”</a:t>
            </a:r>
            <a:r>
              <a:rPr lang="bg-BG" dirty="0" smtClean="0"/>
              <a:t> в </a:t>
            </a:r>
            <a:r>
              <a:rPr lang="en-US" dirty="0" smtClean="0"/>
              <a:t>GNU/Linux </a:t>
            </a:r>
            <a:r>
              <a:rPr lang="bg-BG" dirty="0" smtClean="0"/>
              <a:t>изкарва: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bg-BG" dirty="0" smtClean="0"/>
              <a:t>Свържете колоната със значението й: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bg-BG" dirty="0" smtClean="0"/>
              <a:t>Размер на записа в </a:t>
            </a:r>
            <a:r>
              <a:rPr lang="bg-BG" dirty="0"/>
              <a:t>байтове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bg-BG" dirty="0" smtClean="0"/>
              <a:t>Тип на записа </a:t>
            </a:r>
            <a:r>
              <a:rPr lang="en-US" dirty="0" smtClean="0"/>
              <a:t>directory, link, file</a:t>
            </a:r>
            <a:endParaRPr lang="bg-BG" dirty="0" smtClean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bg-BG" dirty="0"/>
              <a:t>Файл</a:t>
            </a:r>
            <a:r>
              <a:rPr lang="en-US" dirty="0"/>
              <a:t>. </a:t>
            </a:r>
            <a:r>
              <a:rPr lang="bg-BG" dirty="0"/>
              <a:t>права за </a:t>
            </a:r>
            <a:r>
              <a:rPr lang="en-US" dirty="0"/>
              <a:t>User, Group, Other</a:t>
            </a:r>
            <a:endParaRPr lang="bg-BG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bg-BG" dirty="0" smtClean="0"/>
              <a:t>Потребител собственик на файла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bg-BG" dirty="0" smtClean="0"/>
              <a:t>Група потребители собственици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bg-BG" dirty="0"/>
              <a:t>Брой връзки до </a:t>
            </a:r>
            <a:r>
              <a:rPr lang="bg-BG" dirty="0" smtClean="0"/>
              <a:t>файла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bg-BG" dirty="0" smtClean="0"/>
              <a:t>Име на записа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bg-BG" dirty="0" smtClean="0"/>
              <a:t>Дата на последна промяна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bg-BG" dirty="0" smtClean="0"/>
          </a:p>
          <a:p>
            <a:pPr marL="357188" lvl="1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43000"/>
            <a:ext cx="6000750" cy="1266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400800" y="2846293"/>
            <a:ext cx="2590800" cy="3951195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bg-BG" dirty="0" smtClean="0"/>
              <a:t>Колона 1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bg-BG" dirty="0" smtClean="0"/>
              <a:t>Колона 2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bg-BG" dirty="0" smtClean="0"/>
              <a:t>Колона 3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bg-BG" dirty="0" smtClean="0"/>
              <a:t>Колона 4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bg-BG" dirty="0" smtClean="0"/>
              <a:t>Колона 5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bg-BG" dirty="0" smtClean="0"/>
              <a:t>Колона 6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bg-BG" dirty="0" smtClean="0"/>
              <a:t>Колона 7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bg-BG" dirty="0" smtClean="0"/>
              <a:t>Колона 8</a:t>
            </a:r>
          </a:p>
          <a:p>
            <a:pPr marL="357188" lvl="1" indent="0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</a:pP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715000" y="3200400"/>
            <a:ext cx="1143000" cy="2286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591300" y="3574115"/>
            <a:ext cx="304800" cy="457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400800" y="3137648"/>
            <a:ext cx="457200" cy="4437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800600" y="4114800"/>
            <a:ext cx="2057400" cy="14270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610350" y="4564715"/>
            <a:ext cx="323850" cy="865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419850" y="5025557"/>
            <a:ext cx="514350" cy="621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43550" y="6019800"/>
            <a:ext cx="1352550" cy="4986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390900" y="6040250"/>
            <a:ext cx="3505200" cy="4367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61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915400" cy="57912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Повечето команди в </a:t>
            </a:r>
            <a:r>
              <a:rPr lang="en-US" dirty="0" smtClean="0"/>
              <a:t>Linux </a:t>
            </a:r>
            <a:r>
              <a:rPr lang="bg-BG" dirty="0" smtClean="0"/>
              <a:t>са изпълними файлове, които приемат аргументи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Командата </a:t>
            </a:r>
            <a:r>
              <a:rPr lang="en-US" dirty="0"/>
              <a:t>“</a:t>
            </a:r>
            <a:r>
              <a:rPr lang="en-US" dirty="0" err="1" smtClean="0"/>
              <a:t>ls</a:t>
            </a:r>
            <a:r>
              <a:rPr lang="en-US" dirty="0" smtClean="0"/>
              <a:t>” </a:t>
            </a:r>
            <a:r>
              <a:rPr lang="bg-BG" dirty="0" smtClean="0"/>
              <a:t>в </a:t>
            </a:r>
            <a:r>
              <a:rPr lang="en-US" dirty="0" smtClean="0"/>
              <a:t>Linux </a:t>
            </a:r>
            <a:r>
              <a:rPr lang="bg-BG" dirty="0" smtClean="0"/>
              <a:t>изкарва списък със записите (линкове, директории, файлове) в текущата папка (по подразбиране)</a:t>
            </a:r>
            <a:endParaRPr lang="en-US" dirty="0"/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Параметърът </a:t>
            </a:r>
            <a:r>
              <a:rPr lang="en-US" dirty="0" smtClean="0"/>
              <a:t>“-l” </a:t>
            </a:r>
            <a:r>
              <a:rPr lang="bg-BG" dirty="0" smtClean="0"/>
              <a:t>изкарва записите като таблица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Windows </a:t>
            </a:r>
            <a:r>
              <a:rPr lang="bg-BG" dirty="0" smtClean="0"/>
              <a:t>също може да работи в конзолен режим (ако го стартирам</a:t>
            </a:r>
            <a:r>
              <a:rPr lang="en-US" dirty="0" smtClean="0"/>
              <a:t>e</a:t>
            </a:r>
            <a:r>
              <a:rPr lang="bg-BG" dirty="0" smtClean="0"/>
              <a:t> в </a:t>
            </a:r>
            <a:r>
              <a:rPr lang="en-US" dirty="0" smtClean="0"/>
              <a:t>safe-mode </a:t>
            </a:r>
            <a:r>
              <a:rPr lang="bg-BG" dirty="0" smtClean="0"/>
              <a:t>или ако инсталираме </a:t>
            </a:r>
            <a:r>
              <a:rPr lang="en-US" dirty="0" smtClean="0"/>
              <a:t>Windows Server </a:t>
            </a:r>
            <a:r>
              <a:rPr lang="bg-BG" dirty="0" smtClean="0"/>
              <a:t>без </a:t>
            </a:r>
            <a:r>
              <a:rPr lang="en-US" dirty="0" smtClean="0"/>
              <a:t>GUI</a:t>
            </a:r>
            <a:endParaRPr lang="bg-BG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Информация: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>
                <a:hlinkClick r:id="rId2"/>
              </a:rPr>
              <a:t>linux.about.com/od/commands/l/blcmdl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1</a:t>
            </a:r>
            <a:r>
              <a:rPr lang="en-US" sz="2800" dirty="0" smtClean="0">
                <a:hlinkClick r:id="rId2"/>
              </a:rPr>
              <a:t>_ls.htm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67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изброените е разпределена (децентрализирана) </a:t>
            </a:r>
            <a:r>
              <a:rPr lang="en-US" dirty="0" smtClean="0"/>
              <a:t>source-control </a:t>
            </a:r>
            <a:r>
              <a:rPr lang="bg-BG" dirty="0" smtClean="0"/>
              <a:t>система?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Subversion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Mercurial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Git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Team Foundation Server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OpenCVS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276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74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dirty="0" err="1" smtClean="0">
                <a:hlinkClick r:id="rId2"/>
              </a:rPr>
              <a:t>Git</a:t>
            </a:r>
            <a:r>
              <a:rPr lang="en-US" dirty="0" smtClean="0"/>
              <a:t> – </a:t>
            </a:r>
            <a:r>
              <a:rPr lang="bg-BG" dirty="0" smtClean="0"/>
              <a:t>разпределена </a:t>
            </a:r>
            <a:r>
              <a:rPr lang="en-US" dirty="0" smtClean="0"/>
              <a:t>source-control </a:t>
            </a:r>
            <a:r>
              <a:rPr lang="bg-BG" dirty="0" smtClean="0"/>
              <a:t>система</a:t>
            </a:r>
          </a:p>
          <a:p>
            <a:pPr lvl="1">
              <a:spcAft>
                <a:spcPts val="0"/>
              </a:spcAft>
            </a:pPr>
            <a:r>
              <a:rPr lang="bg-BG" dirty="0" smtClean="0"/>
              <a:t>Няма централно хранилище на кода</a:t>
            </a:r>
          </a:p>
          <a:p>
            <a:pPr lvl="1">
              <a:spcAft>
                <a:spcPts val="0"/>
              </a:spcAft>
            </a:pPr>
            <a:r>
              <a:rPr lang="bg-BG" dirty="0" smtClean="0"/>
              <a:t>Всеки потребител има собствено хранилище</a:t>
            </a:r>
          </a:p>
          <a:p>
            <a:pPr lvl="1">
              <a:spcAft>
                <a:spcPts val="0"/>
              </a:spcAft>
            </a:pPr>
            <a:r>
              <a:rPr lang="bg-BG" dirty="0" smtClean="0"/>
              <a:t>Възможност за предаване към отдалечено хранилище – </a:t>
            </a:r>
            <a:r>
              <a:rPr lang="en-US" dirty="0" smtClean="0"/>
              <a:t>pull </a:t>
            </a:r>
            <a:r>
              <a:rPr lang="bg-BG" dirty="0" smtClean="0"/>
              <a:t>и </a:t>
            </a:r>
            <a:r>
              <a:rPr lang="en-US" dirty="0" smtClean="0"/>
              <a:t>push </a:t>
            </a:r>
            <a:r>
              <a:rPr lang="bg-BG" dirty="0" smtClean="0"/>
              <a:t>заявки</a:t>
            </a:r>
          </a:p>
          <a:p>
            <a:pPr lvl="2">
              <a:spcAft>
                <a:spcPts val="0"/>
              </a:spcAft>
            </a:pPr>
            <a:r>
              <a:rPr lang="bg-BG" dirty="0" smtClean="0"/>
              <a:t>Синхронизиране на версии м/у разработчици</a:t>
            </a:r>
          </a:p>
          <a:p>
            <a:pPr lvl="1">
              <a:spcAft>
                <a:spcPts val="0"/>
              </a:spcAft>
            </a:pPr>
            <a:r>
              <a:rPr lang="en-US" dirty="0" smtClean="0">
                <a:hlinkClick r:id="rId3"/>
              </a:rPr>
              <a:t>GitHub</a:t>
            </a:r>
            <a:r>
              <a:rPr lang="en-US" dirty="0" smtClean="0"/>
              <a:t> </a:t>
            </a:r>
            <a:r>
              <a:rPr lang="bg-BG" dirty="0" smtClean="0"/>
              <a:t>– една от най-популярните системи за </a:t>
            </a:r>
            <a:r>
              <a:rPr lang="en-US" dirty="0" smtClean="0"/>
              <a:t>open-source </a:t>
            </a:r>
            <a:r>
              <a:rPr lang="bg-BG" dirty="0" smtClean="0"/>
              <a:t>проекти</a:t>
            </a:r>
            <a:endParaRPr lang="en-US" dirty="0" smtClean="0"/>
          </a:p>
          <a:p>
            <a:pPr>
              <a:spcAft>
                <a:spcPts val="0"/>
              </a:spcAft>
            </a:pPr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>
              <a:spcAft>
                <a:spcPts val="0"/>
              </a:spcAft>
            </a:pPr>
            <a:r>
              <a:rPr lang="en-US" sz="2800" dirty="0" smtClean="0">
                <a:hlinkClick r:id="rId4"/>
              </a:rPr>
              <a:t>en.wikipedia.org/wiki/</a:t>
            </a:r>
            <a:r>
              <a:rPr lang="en-US" sz="2800" dirty="0" err="1" smtClean="0">
                <a:hlinkClick r:id="rId4"/>
              </a:rPr>
              <a:t>Distributed_revision_control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25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062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Какъв най-често е размерът на един саморазархивиращ се архив спрямо един обикновен архив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По-голям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По-малък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Еднакви по големина са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За различните файлове е различно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За различните ОС е различно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2578" y="2667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2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Саморазархивиращ се архив</a:t>
            </a:r>
            <a:endParaRPr lang="en-US" dirty="0"/>
          </a:p>
          <a:p>
            <a:pPr lvl="1"/>
            <a:r>
              <a:rPr lang="bg-BG" dirty="0" smtClean="0"/>
              <a:t>Съдържа софтуерът, нужен за разархивиране</a:t>
            </a:r>
            <a:endParaRPr lang="bg-BG" dirty="0"/>
          </a:p>
          <a:p>
            <a:pPr lvl="2"/>
            <a:r>
              <a:rPr lang="bg-BG" dirty="0" smtClean="0"/>
              <a:t>Малко по-голям от обикновен архив</a:t>
            </a:r>
            <a:endParaRPr lang="bg-BG" dirty="0"/>
          </a:p>
          <a:p>
            <a:pPr lvl="1"/>
            <a:r>
              <a:rPr lang="bg-BG" dirty="0" smtClean="0"/>
              <a:t>Спестява нуждата от инсталация на допълнителен разархивиращ софтуер</a:t>
            </a:r>
            <a:endParaRPr lang="bg-BG" dirty="0"/>
          </a:p>
          <a:p>
            <a:pPr lvl="1"/>
            <a:r>
              <a:rPr lang="bg-BG" dirty="0" smtClean="0"/>
              <a:t>Често ползван при инсталации</a:t>
            </a:r>
          </a:p>
          <a:p>
            <a:pPr lvl="1"/>
            <a:endParaRPr lang="bg-BG" dirty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bg-BG" sz="2800" dirty="0"/>
          </a:p>
          <a:p>
            <a:pPr lvl="1"/>
            <a:r>
              <a:rPr lang="en-US" dirty="0" smtClean="0">
                <a:hlinkClick r:id="rId2"/>
              </a:rPr>
              <a:t>en.wikipedia.org/wiki/Self-</a:t>
            </a:r>
            <a:r>
              <a:rPr lang="en-US" dirty="0" err="1" smtClean="0">
                <a:hlinkClick r:id="rId2"/>
              </a:rPr>
              <a:t>extracting_archive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0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53234"/>
            <a:ext cx="8534400" cy="5676166"/>
          </a:xfrm>
        </p:spPr>
        <p:txBody>
          <a:bodyPr anchor="t" anchorCtr="0">
            <a:noAutofit/>
          </a:bodyPr>
          <a:lstStyle/>
          <a:p>
            <a:r>
              <a:rPr lang="bg-BG" dirty="0" smtClean="0"/>
              <a:t>Кой от следните файлови формати не се поддържа от устройството за четене на дигитални книги </a:t>
            </a:r>
            <a:r>
              <a:rPr lang="en-US" dirty="0" smtClean="0"/>
              <a:t>Kindle</a:t>
            </a:r>
            <a:r>
              <a:rPr lang="bg-BG" dirty="0" smtClean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PDF</a:t>
            </a:r>
            <a:endParaRPr lang="bg-BG" dirty="0" smtClean="0"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TXT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AVI</a:t>
            </a:r>
            <a:endParaRPr lang="bg-BG" dirty="0" smtClean="0"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PRC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MOBI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AZW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07125" y="3810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C:\Users\nkostov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057400"/>
            <a:ext cx="3086100" cy="455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71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smtClean="0"/>
              <a:t>Kindle</a:t>
            </a:r>
            <a:endParaRPr lang="bg-BG" dirty="0" smtClean="0"/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/>
              <a:t>Четец за електронни книги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/>
              <a:t>Поддържа множество текстови формати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/>
              <a:t>Използва технология </a:t>
            </a:r>
            <a:r>
              <a:rPr lang="en-US" dirty="0" smtClean="0"/>
              <a:t>E-ink, </a:t>
            </a:r>
            <a:r>
              <a:rPr lang="bg-BG" dirty="0" smtClean="0"/>
              <a:t>която не натоварва очите. Като истинско мастило върху хартия.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/>
              <a:t>Не може да възпроизвежда видео файлове (</a:t>
            </a:r>
            <a:r>
              <a:rPr lang="en-US" dirty="0" smtClean="0"/>
              <a:t>AVI</a:t>
            </a:r>
            <a:r>
              <a:rPr lang="bg-BG" dirty="0" smtClean="0"/>
              <a:t>)</a:t>
            </a:r>
            <a:endParaRPr lang="en-US" dirty="0" smtClean="0"/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en.wikipedia.org/wiki/Amazon_Kindle</a:t>
            </a:r>
            <a:endParaRPr lang="bg-BG" dirty="0" smtClean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goo.gl/bQmN0</a:t>
            </a:r>
            <a:r>
              <a:rPr lang="en-US" dirty="0" smtClean="0"/>
              <a:t> - </a:t>
            </a:r>
            <a:r>
              <a:rPr lang="bg-BG" dirty="0" smtClean="0"/>
              <a:t>Как работи </a:t>
            </a:r>
            <a:r>
              <a:rPr lang="en-US" dirty="0" smtClean="0"/>
              <a:t>Kindle?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 descr="C:\Users\nkostov\Desktop\Untitl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219200"/>
            <a:ext cx="1128808" cy="166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31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Кой ред </a:t>
            </a:r>
            <a:r>
              <a:rPr lang="en-US" dirty="0" smtClean="0"/>
              <a:t>RGB </a:t>
            </a:r>
            <a:r>
              <a:rPr lang="bg-BG" dirty="0" smtClean="0"/>
              <a:t>цветове съдържа най-близкото представяне на цветовете от </a:t>
            </a:r>
            <a:r>
              <a:rPr lang="en-US" dirty="0" smtClean="0"/>
              <a:t>CMYK </a:t>
            </a:r>
            <a:r>
              <a:rPr lang="bg-BG" dirty="0" smtClean="0"/>
              <a:t>модела?</a:t>
            </a:r>
            <a:endParaRPr lang="bg-BG" dirty="0"/>
          </a:p>
          <a:p>
            <a:pPr marL="871538" lvl="1" indent="-514350">
              <a:spcBef>
                <a:spcPts val="120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dirty="0"/>
              <a:t>#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000</a:t>
            </a:r>
            <a:r>
              <a:rPr lang="en-US" dirty="0" smtClean="0"/>
              <a:t>, #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0FF</a:t>
            </a:r>
            <a:r>
              <a:rPr lang="en-US" dirty="0"/>
              <a:t>, #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F0F</a:t>
            </a:r>
            <a:r>
              <a:rPr lang="en-US" dirty="0"/>
              <a:t>, #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FF0</a:t>
            </a:r>
            <a:endParaRPr lang="en-US" dirty="0"/>
          </a:p>
          <a:p>
            <a:pPr marL="871538" lvl="1" indent="-514350">
              <a:spcBef>
                <a:spcPts val="120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dirty="0"/>
              <a:t>#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0FF</a:t>
            </a:r>
            <a:r>
              <a:rPr lang="en-US" dirty="0"/>
              <a:t>, #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FF0</a:t>
            </a:r>
            <a:r>
              <a:rPr lang="en-US" dirty="0"/>
              <a:t>, </a:t>
            </a:r>
            <a:r>
              <a:rPr lang="en-US" dirty="0" smtClean="0"/>
              <a:t>#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F0F</a:t>
            </a:r>
            <a:r>
              <a:rPr lang="en-US" dirty="0"/>
              <a:t>, </a:t>
            </a:r>
            <a:r>
              <a:rPr lang="en-US" dirty="0" smtClean="0"/>
              <a:t>#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000</a:t>
            </a:r>
            <a:endParaRPr lang="en-US" dirty="0" smtClean="0"/>
          </a:p>
          <a:p>
            <a:pPr marL="871538" lvl="1" indent="-514350">
              <a:spcBef>
                <a:spcPts val="120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dirty="0"/>
              <a:t>#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0FF</a:t>
            </a:r>
            <a:r>
              <a:rPr lang="en-US" dirty="0"/>
              <a:t>, #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F0F</a:t>
            </a:r>
            <a:r>
              <a:rPr lang="en-US" dirty="0" smtClean="0"/>
              <a:t>,</a:t>
            </a:r>
            <a:r>
              <a:rPr lang="en-US" dirty="0"/>
              <a:t> #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000</a:t>
            </a:r>
            <a:r>
              <a:rPr lang="en-US" dirty="0" smtClean="0"/>
              <a:t>, </a:t>
            </a:r>
            <a:r>
              <a:rPr lang="en-US" dirty="0"/>
              <a:t>#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FF0</a:t>
            </a:r>
            <a:endParaRPr lang="en-US" dirty="0"/>
          </a:p>
          <a:p>
            <a:pPr marL="871538" lvl="1" indent="-514350">
              <a:spcBef>
                <a:spcPts val="120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dirty="0"/>
              <a:t>#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F0F</a:t>
            </a:r>
            <a:r>
              <a:rPr lang="en-US" dirty="0" smtClean="0"/>
              <a:t>, </a:t>
            </a:r>
            <a:r>
              <a:rPr lang="en-US" dirty="0"/>
              <a:t>#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0FF</a:t>
            </a:r>
            <a:r>
              <a:rPr lang="en-US" dirty="0" smtClean="0"/>
              <a:t>, </a:t>
            </a:r>
            <a:r>
              <a:rPr lang="en-US" dirty="0"/>
              <a:t>#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FF0</a:t>
            </a:r>
            <a:r>
              <a:rPr lang="en-US" dirty="0"/>
              <a:t>, #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000</a:t>
            </a:r>
          </a:p>
          <a:p>
            <a:pPr marL="871538" lvl="1" indent="-514350">
              <a:spcBef>
                <a:spcPts val="120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dirty="0"/>
              <a:t>#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0FF</a:t>
            </a:r>
            <a:r>
              <a:rPr lang="en-US" dirty="0"/>
              <a:t>, #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F0F</a:t>
            </a:r>
            <a:r>
              <a:rPr lang="en-US" dirty="0"/>
              <a:t>, #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FF0</a:t>
            </a:r>
            <a:r>
              <a:rPr lang="en-US" dirty="0"/>
              <a:t>, #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000</a:t>
            </a:r>
            <a:endParaRPr lang="en-US" dirty="0"/>
          </a:p>
          <a:p>
            <a:pPr marL="871538" lvl="1" indent="-514350">
              <a:spcBef>
                <a:spcPts val="120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dirty="0"/>
              <a:t>#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F0F</a:t>
            </a:r>
            <a:r>
              <a:rPr lang="en-US" dirty="0" smtClean="0"/>
              <a:t>, #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0FF</a:t>
            </a:r>
            <a:r>
              <a:rPr lang="en-US" dirty="0" smtClean="0"/>
              <a:t>, </a:t>
            </a:r>
            <a:r>
              <a:rPr lang="en-US" dirty="0"/>
              <a:t>#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FF0</a:t>
            </a:r>
            <a:r>
              <a:rPr lang="en-US" dirty="0"/>
              <a:t>, #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000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  <a:p>
            <a:pPr marL="871538" lvl="1" indent="-514350">
              <a:buFont typeface="+mj-lt"/>
              <a:buAutoNum type="alphaLcParenR"/>
            </a:pP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2578" y="5334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314575"/>
            <a:ext cx="2476500" cy="247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5095875"/>
            <a:ext cx="2476500" cy="140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4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pc="200" dirty="0"/>
              <a:t>#</a:t>
            </a:r>
            <a:r>
              <a:rPr lang="en-US" spc="200" dirty="0">
                <a:latin typeface="Consolas" pitchFamily="49" charset="0"/>
                <a:cs typeface="Consolas" pitchFamily="49" charset="0"/>
              </a:rPr>
              <a:t>0FF</a:t>
            </a:r>
            <a:r>
              <a:rPr lang="en-US" spc="200" dirty="0"/>
              <a:t>, #</a:t>
            </a:r>
            <a:r>
              <a:rPr lang="en-US" spc="200" dirty="0">
                <a:latin typeface="Consolas" pitchFamily="49" charset="0"/>
                <a:cs typeface="Consolas" pitchFamily="49" charset="0"/>
              </a:rPr>
              <a:t>F0F</a:t>
            </a:r>
            <a:r>
              <a:rPr lang="en-US" spc="200" dirty="0"/>
              <a:t>, #</a:t>
            </a:r>
            <a:r>
              <a:rPr lang="en-US" spc="200" dirty="0">
                <a:latin typeface="Consolas" pitchFamily="49" charset="0"/>
                <a:cs typeface="Consolas" pitchFamily="49" charset="0"/>
              </a:rPr>
              <a:t>FF0</a:t>
            </a:r>
            <a:r>
              <a:rPr lang="en-US" spc="200" dirty="0"/>
              <a:t>, #</a:t>
            </a:r>
            <a:r>
              <a:rPr lang="en-US" spc="200" dirty="0" smtClean="0">
                <a:latin typeface="Consolas" pitchFamily="49" charset="0"/>
                <a:cs typeface="Consolas" pitchFamily="49" charset="0"/>
              </a:rPr>
              <a:t>000</a:t>
            </a:r>
            <a:r>
              <a:rPr lang="en-US" dirty="0" smtClean="0"/>
              <a:t> (</a:t>
            </a:r>
            <a:r>
              <a:rPr lang="bg-BG" dirty="0" smtClean="0"/>
              <a:t>като </a:t>
            </a:r>
            <a:r>
              <a:rPr lang="en-US" dirty="0" smtClean="0">
                <a:hlinkClick r:id="rId2"/>
              </a:rPr>
              <a:t>hex triplet</a:t>
            </a:r>
            <a:r>
              <a:rPr lang="en-US" dirty="0" smtClean="0"/>
              <a:t>) </a:t>
            </a:r>
            <a:r>
              <a:rPr lang="bg-BG" dirty="0" smtClean="0"/>
              <a:t>е </a:t>
            </a:r>
            <a:br>
              <a:rPr lang="bg-BG" dirty="0" smtClean="0"/>
            </a:br>
            <a:r>
              <a:rPr lang="en-US" dirty="0" smtClean="0"/>
              <a:t>cyan</a:t>
            </a:r>
            <a:r>
              <a:rPr lang="en-US" dirty="0"/>
              <a:t>, magenta, yellow, black</a:t>
            </a:r>
            <a:endParaRPr lang="en-US" dirty="0" smtClean="0"/>
          </a:p>
          <a:p>
            <a:pPr lvl="1">
              <a:spcAft>
                <a:spcPts val="0"/>
              </a:spcAft>
            </a:pPr>
            <a:r>
              <a:rPr lang="bg-BG" dirty="0" smtClean="0"/>
              <a:t>Или (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,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255</a:t>
            </a:r>
            <a:r>
              <a:rPr lang="en-US" dirty="0" smtClean="0"/>
              <a:t>,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255</a:t>
            </a:r>
            <a:r>
              <a:rPr lang="en-US" dirty="0" smtClean="0"/>
              <a:t>), (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255</a:t>
            </a:r>
            <a:r>
              <a:rPr lang="en-US" dirty="0" smtClean="0"/>
              <a:t>,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,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255</a:t>
            </a:r>
            <a:r>
              <a:rPr lang="en-US" dirty="0" smtClean="0"/>
              <a:t>), (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255</a:t>
            </a:r>
            <a:r>
              <a:rPr lang="en-US" dirty="0" smtClean="0"/>
              <a:t>,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255</a:t>
            </a:r>
            <a:r>
              <a:rPr lang="en-US" dirty="0" smtClean="0"/>
              <a:t>,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), (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,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,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)</a:t>
            </a:r>
            <a:endParaRPr lang="bg-BG" dirty="0"/>
          </a:p>
          <a:p>
            <a:pPr>
              <a:spcAft>
                <a:spcPts val="0"/>
              </a:spcAft>
            </a:pPr>
            <a:r>
              <a:rPr lang="en-US" dirty="0" smtClean="0">
                <a:hlinkClick r:id="rId3"/>
              </a:rPr>
              <a:t>RGB</a:t>
            </a:r>
            <a:r>
              <a:rPr lang="en-US" dirty="0" smtClean="0"/>
              <a:t> </a:t>
            </a:r>
            <a:r>
              <a:rPr lang="bg-BG" dirty="0" smtClean="0"/>
              <a:t>най-точно представя излъчена светлина</a:t>
            </a:r>
          </a:p>
          <a:p>
            <a:pPr lvl="1">
              <a:spcAft>
                <a:spcPts val="0"/>
              </a:spcAft>
            </a:pPr>
            <a:r>
              <a:rPr lang="bg-BG" dirty="0" smtClean="0"/>
              <a:t>Трите канала на 100% дават бял цвят</a:t>
            </a:r>
            <a:r>
              <a:rPr lang="en-US" dirty="0" smtClean="0"/>
              <a:t> #FFF</a:t>
            </a:r>
            <a:endParaRPr lang="bg-BG" dirty="0"/>
          </a:p>
          <a:p>
            <a:pPr>
              <a:spcAft>
                <a:spcPts val="0"/>
              </a:spcAft>
            </a:pPr>
            <a:r>
              <a:rPr lang="en-US" dirty="0" smtClean="0">
                <a:hlinkClick r:id="rId4"/>
              </a:rPr>
              <a:t>CMYK</a:t>
            </a:r>
            <a:r>
              <a:rPr lang="en-US" dirty="0" smtClean="0"/>
              <a:t> </a:t>
            </a:r>
            <a:r>
              <a:rPr lang="bg-BG" dirty="0" smtClean="0"/>
              <a:t>е добър за печат – представя погълната светлина</a:t>
            </a:r>
            <a:endParaRPr lang="en-US" dirty="0" smtClean="0"/>
          </a:p>
          <a:p>
            <a:pPr lvl="1">
              <a:spcAft>
                <a:spcPts val="0"/>
              </a:spcAft>
            </a:pPr>
            <a:r>
              <a:rPr lang="bg-BG" dirty="0" smtClean="0"/>
              <a:t>Всеки цвят се получава с </a:t>
            </a:r>
            <a:r>
              <a:rPr lang="en-US" dirty="0" smtClean="0">
                <a:hlinkClick r:id="rId5"/>
              </a:rPr>
              <a:t>"</a:t>
            </a:r>
            <a:r>
              <a:rPr lang="bg-BG" dirty="0" smtClean="0">
                <a:hlinkClick r:id="rId5"/>
              </a:rPr>
              <a:t>изваждане"</a:t>
            </a:r>
            <a:r>
              <a:rPr lang="bg-BG" dirty="0" smtClean="0"/>
              <a:t> на определена част от светлината</a:t>
            </a:r>
            <a:endParaRPr lang="bg-BG" dirty="0"/>
          </a:p>
          <a:p>
            <a:pPr lvl="1">
              <a:spcAft>
                <a:spcPts val="0"/>
              </a:spcAft>
            </a:pPr>
            <a:r>
              <a:rPr lang="en-US" dirty="0" smtClean="0"/>
              <a:t>Cyan, Magenta, Yellow </a:t>
            </a:r>
            <a:r>
              <a:rPr lang="bg-BG" dirty="0" smtClean="0"/>
              <a:t>на 100% дават </a:t>
            </a:r>
            <a:r>
              <a:rPr lang="en-US" dirty="0" smtClean="0"/>
              <a:t>Black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2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err="1">
                <a:effectLst/>
              </a:rPr>
              <a:t>Защо</a:t>
            </a:r>
            <a:r>
              <a:rPr lang="en-US" dirty="0">
                <a:effectLst/>
              </a:rPr>
              <a:t> е </a:t>
            </a:r>
            <a:r>
              <a:rPr lang="en-US" dirty="0" err="1">
                <a:effectLst/>
              </a:rPr>
              <a:t>добре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да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се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използват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дискове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от</a:t>
            </a:r>
            <a:r>
              <a:rPr lang="en-US" dirty="0">
                <a:effectLst/>
              </a:rPr>
              <a:t> </a:t>
            </a:r>
            <a:br>
              <a:rPr lang="en-US" dirty="0">
                <a:effectLst/>
              </a:rPr>
            </a:br>
            <a:r>
              <a:rPr lang="en-US" dirty="0" err="1" smtClean="0">
                <a:effectLst/>
              </a:rPr>
              <a:t>различни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серии</a:t>
            </a:r>
            <a:r>
              <a:rPr lang="bg-BG" dirty="0">
                <a:effectLst/>
              </a:rPr>
              <a:t> и </a:t>
            </a:r>
            <a:r>
              <a:rPr lang="en-US" dirty="0" err="1">
                <a:effectLst/>
              </a:rPr>
              <a:t>марки</a:t>
            </a:r>
            <a:r>
              <a:rPr lang="en-US" dirty="0">
                <a:effectLst/>
              </a:rPr>
              <a:t> </a:t>
            </a:r>
            <a:r>
              <a:rPr lang="bg-BG" dirty="0">
                <a:effectLst/>
              </a:rPr>
              <a:t>при изграждането на </a:t>
            </a:r>
            <a:r>
              <a:rPr lang="en-US" dirty="0" smtClean="0">
                <a:effectLst/>
              </a:rPr>
              <a:t>RAID?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Защото по този начин </a:t>
            </a:r>
            <a:r>
              <a:rPr lang="en-US" dirty="0">
                <a:effectLst/>
              </a:rPr>
              <a:t>RAID-a  </a:t>
            </a:r>
            <a:r>
              <a:rPr lang="en-US" dirty="0" err="1">
                <a:effectLst/>
              </a:rPr>
              <a:t>работ</a:t>
            </a:r>
            <a:r>
              <a:rPr lang="bg-BG" dirty="0">
                <a:effectLst/>
              </a:rPr>
              <a:t>и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по</a:t>
            </a:r>
            <a:r>
              <a:rPr lang="en-US" dirty="0">
                <a:effectLst/>
              </a:rPr>
              <a:t>-</a:t>
            </a:r>
            <a:r>
              <a:rPr lang="bg-BG" dirty="0" smtClean="0">
                <a:effectLst/>
              </a:rPr>
              <a:t>стабилно</a:t>
            </a:r>
            <a:endParaRPr lang="en-US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З</a:t>
            </a:r>
            <a:r>
              <a:rPr lang="en-US" dirty="0" err="1">
                <a:effectLst/>
              </a:rPr>
              <a:t>ащото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дисковете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от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една</a:t>
            </a:r>
            <a:r>
              <a:rPr lang="en-US" dirty="0">
                <a:effectLst/>
              </a:rPr>
              <a:t> и </a:t>
            </a:r>
            <a:r>
              <a:rPr lang="en-US" dirty="0" err="1">
                <a:effectLst/>
              </a:rPr>
              <a:t>съща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серия</a:t>
            </a:r>
            <a:r>
              <a:rPr lang="en-US" dirty="0">
                <a:effectLst/>
              </a:rPr>
              <a:t> </a:t>
            </a:r>
            <a:r>
              <a:rPr lang="bg-BG" dirty="0">
                <a:effectLst/>
              </a:rPr>
              <a:t>често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изгарят</a:t>
            </a:r>
            <a:r>
              <a:rPr lang="en-US" dirty="0">
                <a:effectLst/>
              </a:rPr>
              <a:t> </a:t>
            </a:r>
            <a:r>
              <a:rPr lang="en-US" dirty="0" err="1" smtClean="0">
                <a:effectLst/>
              </a:rPr>
              <a:t>последователно</a:t>
            </a:r>
            <a:endParaRPr lang="en-US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Защото по този начин се спестяват средства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Защото по този начин </a:t>
            </a:r>
            <a:r>
              <a:rPr lang="en-US" dirty="0">
                <a:effectLst/>
              </a:rPr>
              <a:t>RAID-a </a:t>
            </a:r>
            <a:r>
              <a:rPr lang="bg-BG" dirty="0">
                <a:effectLst/>
              </a:rPr>
              <a:t>е по-оптимизиран и работи по-бързо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657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80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bg-BG" dirty="0" smtClean="0"/>
              <a:t>Какви записи ще извлече </a:t>
            </a:r>
            <a:r>
              <a:rPr lang="en-US" dirty="0" smtClean="0"/>
              <a:t>SQL </a:t>
            </a:r>
            <a:r>
              <a:rPr lang="bg-BG" dirty="0" smtClean="0"/>
              <a:t>заявката:</a:t>
            </a:r>
            <a:br>
              <a:rPr lang="bg-BG" dirty="0" smtClean="0"/>
            </a:br>
            <a:r>
              <a:rPr lang="en-US" dirty="0" smtClean="0"/>
              <a:t>SELECT Name FROM People </a:t>
            </a:r>
            <a:br>
              <a:rPr lang="en-US" dirty="0" smtClean="0"/>
            </a:br>
            <a:r>
              <a:rPr lang="en-US" dirty="0" smtClean="0"/>
              <a:t>WHERE  (Age = NULL)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 OR (NOT (Age = NULL))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bg-BG" sz="2000" dirty="0" smtClean="0"/>
              <a:t>(на картинката е дадена таблицата </a:t>
            </a:r>
            <a:r>
              <a:rPr lang="en-US" sz="2000" dirty="0" smtClean="0"/>
              <a:t>People)</a:t>
            </a:r>
            <a:endParaRPr lang="bg-BG" dirty="0"/>
          </a:p>
          <a:p>
            <a:pPr marL="871538" lvl="1" indent="-514350">
              <a:spcAft>
                <a:spcPts val="0"/>
              </a:spcAft>
              <a:buFont typeface="+mj-lt"/>
              <a:buAutoNum type="alphaLcParenR"/>
            </a:pPr>
            <a:r>
              <a:rPr lang="en-US" sz="2800" dirty="0" err="1" smtClean="0"/>
              <a:t>Lili</a:t>
            </a:r>
            <a:r>
              <a:rPr lang="en-US" sz="2800" dirty="0" smtClean="0"/>
              <a:t> </a:t>
            </a:r>
            <a:r>
              <a:rPr lang="en-US" sz="2800" dirty="0" err="1" smtClean="0"/>
              <a:t>Ivanova</a:t>
            </a:r>
            <a:endParaRPr lang="bg-BG" sz="2800" dirty="0" smtClean="0"/>
          </a:p>
          <a:p>
            <a:pPr marL="871538" lvl="1" indent="-514350">
              <a:spcAft>
                <a:spcPts val="0"/>
              </a:spcAft>
              <a:buFont typeface="+mj-lt"/>
              <a:buAutoNum type="alphaLcParenR"/>
            </a:pPr>
            <a:r>
              <a:rPr lang="en-US" sz="2800" dirty="0" err="1" smtClean="0"/>
              <a:t>Joro</a:t>
            </a:r>
            <a:r>
              <a:rPr lang="en-US" sz="2800" dirty="0" smtClean="0"/>
              <a:t>, </a:t>
            </a:r>
            <a:r>
              <a:rPr lang="en-US" sz="2800" dirty="0" err="1" smtClean="0"/>
              <a:t>Obama</a:t>
            </a:r>
            <a:r>
              <a:rPr lang="en-US" sz="2800" dirty="0" smtClean="0"/>
              <a:t>, Osama, </a:t>
            </a:r>
            <a:r>
              <a:rPr lang="en-US" sz="2800" dirty="0" err="1" smtClean="0"/>
              <a:t>Ivana</a:t>
            </a:r>
            <a:r>
              <a:rPr lang="en-US" sz="2800" dirty="0" smtClean="0"/>
              <a:t>, </a:t>
            </a:r>
            <a:r>
              <a:rPr lang="en-US" sz="2800" dirty="0" err="1" smtClean="0"/>
              <a:t>Lili</a:t>
            </a:r>
            <a:r>
              <a:rPr lang="en-US" sz="2800" dirty="0" smtClean="0"/>
              <a:t> </a:t>
            </a:r>
            <a:r>
              <a:rPr lang="en-US" sz="2800" dirty="0" err="1" smtClean="0"/>
              <a:t>Ivanova</a:t>
            </a:r>
            <a:endParaRPr lang="bg-BG" sz="2800" dirty="0"/>
          </a:p>
          <a:p>
            <a:pPr marL="871538" lvl="1" indent="-514350">
              <a:spcAft>
                <a:spcPts val="0"/>
              </a:spcAft>
              <a:buFont typeface="+mj-lt"/>
              <a:buAutoNum type="alphaLcParenR"/>
            </a:pPr>
            <a:r>
              <a:rPr lang="en-US" sz="2800" dirty="0" err="1" smtClean="0"/>
              <a:t>Joro</a:t>
            </a:r>
            <a:r>
              <a:rPr lang="en-US" sz="2800" dirty="0" smtClean="0"/>
              <a:t>, </a:t>
            </a:r>
            <a:r>
              <a:rPr lang="en-US" sz="2800" dirty="0" err="1" smtClean="0"/>
              <a:t>Obama</a:t>
            </a:r>
            <a:r>
              <a:rPr lang="en-US" sz="2800" dirty="0" smtClean="0"/>
              <a:t>, Osama, </a:t>
            </a:r>
            <a:r>
              <a:rPr lang="en-US" sz="2800" dirty="0" err="1" smtClean="0"/>
              <a:t>Ivana</a:t>
            </a:r>
            <a:endParaRPr lang="bg-BG" sz="2800" dirty="0"/>
          </a:p>
          <a:p>
            <a:pPr marL="871538" lvl="1" indent="-514350">
              <a:spcAft>
                <a:spcPts val="0"/>
              </a:spcAft>
              <a:buFont typeface="+mj-lt"/>
              <a:buAutoNum type="alphaLcParenR"/>
            </a:pPr>
            <a:r>
              <a:rPr lang="bg-BG" sz="2800" dirty="0" smtClean="0"/>
              <a:t>Заявката е грешна и няма да се изпълни</a:t>
            </a:r>
          </a:p>
          <a:p>
            <a:pPr marL="871538" lvl="1" indent="-514350">
              <a:spcAft>
                <a:spcPts val="0"/>
              </a:spcAft>
              <a:buFont typeface="+mj-lt"/>
              <a:buAutoNum type="alphaLcParenR"/>
            </a:pPr>
            <a:r>
              <a:rPr lang="bg-BG" sz="2800" dirty="0" smtClean="0"/>
              <a:t>Заявката ще се изпълни, но няма да върне записи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5" name="Picture 4" descr="sample-datab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600200"/>
            <a:ext cx="2716823" cy="252534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57200" y="58293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47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SQL </a:t>
            </a:r>
            <a:r>
              <a:rPr lang="bg-BG" dirty="0" smtClean="0"/>
              <a:t>работи с 3-</a:t>
            </a:r>
            <a:r>
              <a:rPr lang="en-US" dirty="0" smtClean="0"/>
              <a:t>valued logic</a:t>
            </a:r>
            <a:endParaRPr lang="en-US" dirty="0"/>
          </a:p>
          <a:p>
            <a:pPr lvl="1"/>
            <a:r>
              <a:rPr lang="en-US" dirty="0" smtClean="0"/>
              <a:t>True, False, Unknown (NULL)</a:t>
            </a:r>
            <a:endParaRPr lang="bg-BG" dirty="0"/>
          </a:p>
          <a:p>
            <a:pPr lvl="1"/>
            <a:r>
              <a:rPr lang="bg-BG" dirty="0" smtClean="0"/>
              <a:t>Всяко сравнение с </a:t>
            </a:r>
            <a:r>
              <a:rPr lang="en-US" dirty="0" smtClean="0"/>
              <a:t>Unknown </a:t>
            </a:r>
            <a:r>
              <a:rPr lang="bg-BG" dirty="0" smtClean="0"/>
              <a:t>дава </a:t>
            </a:r>
            <a:r>
              <a:rPr lang="en-US" dirty="0" smtClean="0"/>
              <a:t>Unknown</a:t>
            </a:r>
          </a:p>
          <a:p>
            <a:pPr lvl="1"/>
            <a:r>
              <a:rPr lang="bg-BG" dirty="0" smtClean="0"/>
              <a:t>Всяка операция м/у два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Unknown </a:t>
            </a:r>
            <a:r>
              <a:rPr lang="bg-BG" dirty="0" smtClean="0"/>
              <a:t>дава </a:t>
            </a:r>
            <a:r>
              <a:rPr lang="en-US" dirty="0" smtClean="0"/>
              <a:t>Unknown</a:t>
            </a:r>
            <a:endParaRPr lang="bg-BG" dirty="0"/>
          </a:p>
          <a:p>
            <a:pPr lvl="1"/>
            <a:r>
              <a:rPr lang="en-US" dirty="0" smtClean="0"/>
              <a:t>SELECT </a:t>
            </a:r>
            <a:r>
              <a:rPr lang="bg-BG" dirty="0" smtClean="0"/>
              <a:t>връща само записи, за които </a:t>
            </a:r>
            <a:r>
              <a:rPr lang="en-US" dirty="0" smtClean="0"/>
              <a:t>WHERE </a:t>
            </a:r>
            <a:r>
              <a:rPr lang="bg-BG" dirty="0" smtClean="0"/>
              <a:t>връща </a:t>
            </a:r>
            <a:r>
              <a:rPr lang="en-US" dirty="0" smtClean="0"/>
              <a:t>True</a:t>
            </a:r>
            <a:endParaRPr lang="bg-BG" dirty="0"/>
          </a:p>
          <a:p>
            <a:r>
              <a:rPr lang="bg-BG" dirty="0"/>
              <a:t>Информация:</a:t>
            </a:r>
            <a:endParaRPr lang="en-US" dirty="0"/>
          </a:p>
          <a:p>
            <a:pPr lvl="1"/>
            <a:r>
              <a:rPr lang="en-US" sz="2800" dirty="0" smtClean="0">
                <a:hlinkClick r:id="rId2"/>
              </a:rPr>
              <a:t>http://en.wikipedia.org/wiki/SQL#Queries</a:t>
            </a:r>
            <a:endParaRPr lang="bg-BG" sz="2800" dirty="0"/>
          </a:p>
          <a:p>
            <a:pPr lvl="1"/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800" dirty="0" smtClean="0"/>
              <a:t>Каква е типичната разлика между разпределените и паралелните системи?</a:t>
            </a:r>
            <a:endParaRPr lang="bg-BG" sz="2800" dirty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sz="2800" dirty="0" smtClean="0"/>
              <a:t>Паралелните извършват операциите последователно, за разлика от разпределените</a:t>
            </a:r>
            <a:endParaRPr lang="bg-BG" sz="2800" dirty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sz="2800" dirty="0" smtClean="0"/>
              <a:t>Разпределените са приложими само в </a:t>
            </a:r>
            <a:r>
              <a:rPr lang="en-US" sz="2800" dirty="0" smtClean="0"/>
              <a:t>Cloud</a:t>
            </a:r>
            <a:endParaRPr lang="bg-BG" sz="2800" dirty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sz="2800" dirty="0" smtClean="0"/>
              <a:t>Паралелните изискват много повече памет</a:t>
            </a:r>
            <a:endParaRPr lang="bg-BG" sz="2800" dirty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sz="2800" dirty="0" smtClean="0"/>
              <a:t>При паралелните паметта е поделена между отделните компютри/процесори</a:t>
            </a:r>
            <a:endParaRPr lang="bg-BG" sz="2800" dirty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sz="2800" dirty="0" smtClean="0"/>
              <a:t>При разпределените, стъпките за решаване на дадена задача се разпределят м/у отделните компютри/процесори, докато при паралелната стъпките се изпълняват паралелно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267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64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Паралелни системи – поделят паметта </a:t>
            </a:r>
            <a:br>
              <a:rPr lang="bg-BG" dirty="0" smtClean="0"/>
            </a:br>
            <a:r>
              <a:rPr lang="bg-BG" dirty="0" smtClean="0"/>
              <a:t>между процесорите/компютрите</a:t>
            </a:r>
            <a:endParaRPr lang="en-US" dirty="0"/>
          </a:p>
          <a:p>
            <a:r>
              <a:rPr lang="bg-BG" dirty="0" smtClean="0"/>
              <a:t>Разпределени системи – всяка </a:t>
            </a:r>
            <a:br>
              <a:rPr lang="bg-BG" dirty="0" smtClean="0"/>
            </a:br>
            <a:r>
              <a:rPr lang="bg-BG" dirty="0" smtClean="0"/>
              <a:t>единица има собствена памет</a:t>
            </a:r>
            <a:endParaRPr lang="bg-BG" dirty="0"/>
          </a:p>
          <a:p>
            <a:pPr lvl="1"/>
            <a:r>
              <a:rPr lang="bg-BG" dirty="0" smtClean="0"/>
              <a:t>Комуникация чрез съобщения</a:t>
            </a:r>
          </a:p>
          <a:p>
            <a:r>
              <a:rPr lang="bg-BG" dirty="0" smtClean="0"/>
              <a:t>По-формално </a:t>
            </a:r>
            <a:br>
              <a:rPr lang="bg-BG" dirty="0" smtClean="0"/>
            </a:br>
            <a:r>
              <a:rPr lang="bg-BG" dirty="0" smtClean="0"/>
              <a:t>разграничение няма</a:t>
            </a:r>
          </a:p>
          <a:p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sz="2800" dirty="0" smtClean="0">
                <a:hlinkClick r:id="rId2"/>
              </a:rPr>
              <a:t>en.wikipedia.org/wiki/</a:t>
            </a:r>
            <a:r>
              <a:rPr lang="en-US" sz="2800" dirty="0" err="1" smtClean="0">
                <a:hlinkClick r:id="rId2"/>
              </a:rPr>
              <a:t>Distributed_computing</a:t>
            </a:r>
            <a:r>
              <a:rPr lang="bg-BG" sz="2800" dirty="0" smtClean="0"/>
              <a:t> 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85" y="2387600"/>
            <a:ext cx="2312228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4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763000" cy="5715000"/>
          </a:xfrm>
        </p:spPr>
        <p:txBody>
          <a:bodyPr/>
          <a:lstStyle/>
          <a:p>
            <a:r>
              <a:rPr lang="bg-BG" dirty="0" smtClean="0"/>
              <a:t>Кое от изброените е ключово, за някои </a:t>
            </a:r>
            <a:r>
              <a:rPr lang="en-US" dirty="0" smtClean="0"/>
              <a:t>public key </a:t>
            </a:r>
            <a:r>
              <a:rPr lang="bg-BG" dirty="0" err="1" smtClean="0"/>
              <a:t>криптографски</a:t>
            </a:r>
            <a:r>
              <a:rPr lang="bg-BG" dirty="0" smtClean="0"/>
              <a:t> алгоритми, като </a:t>
            </a:r>
            <a:r>
              <a:rPr lang="en-US" dirty="0" smtClean="0"/>
              <a:t>RSA?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err="1" smtClean="0"/>
              <a:t>Енкапсулация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Приватизация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err="1" smtClean="0"/>
              <a:t>Факторизация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Абстракция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Организация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err="1" smtClean="0"/>
              <a:t>Полиномиализация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Немогадагоизмислязация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87180" y="3276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7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839200" cy="5791200"/>
          </a:xfrm>
        </p:spPr>
        <p:txBody>
          <a:bodyPr/>
          <a:lstStyle/>
          <a:p>
            <a:r>
              <a:rPr lang="bg-BG" dirty="0" smtClean="0">
                <a:hlinkClick r:id="rId2"/>
              </a:rPr>
              <a:t>Факторизация</a:t>
            </a:r>
            <a:r>
              <a:rPr lang="bg-BG" dirty="0" smtClean="0"/>
              <a:t> (на цели числа)</a:t>
            </a:r>
          </a:p>
          <a:p>
            <a:pPr lvl="1"/>
            <a:r>
              <a:rPr lang="bg-BG" dirty="0" smtClean="0"/>
              <a:t>Разлагане на едно число на не-тривиални негови делители</a:t>
            </a:r>
            <a:endParaRPr lang="en-US" dirty="0" smtClean="0"/>
          </a:p>
          <a:p>
            <a:pPr lvl="2"/>
            <a:r>
              <a:rPr lang="bg-BG" dirty="0" smtClean="0"/>
              <a:t>Тривиални делители на </a:t>
            </a:r>
            <a:r>
              <a:rPr lang="en-US" dirty="0" smtClean="0"/>
              <a:t>N</a:t>
            </a:r>
            <a:r>
              <a:rPr lang="bg-BG" dirty="0" smtClean="0"/>
              <a:t>: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bg-BG" dirty="0" smtClean="0">
                <a:latin typeface="+mj-lt"/>
                <a:cs typeface="Consolas" panose="020B0609020204030204" pitchFamily="49" charset="0"/>
              </a:rPr>
              <a:t>,</a:t>
            </a:r>
            <a:r>
              <a:rPr lang="en-US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bg-BG" dirty="0" smtClean="0"/>
              <a:t>,</a:t>
            </a:r>
            <a:r>
              <a:rPr lang="en-US" dirty="0" smtClean="0"/>
              <a:t> N,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smtClean="0"/>
              <a:t>N</a:t>
            </a:r>
          </a:p>
          <a:p>
            <a:pPr lvl="1"/>
            <a:r>
              <a:rPr lang="bg-BG" dirty="0" smtClean="0"/>
              <a:t>Няма оптимално решение за много големи числа</a:t>
            </a:r>
          </a:p>
          <a:p>
            <a:pPr lvl="2"/>
            <a:r>
              <a:rPr lang="bg-BG" dirty="0" smtClean="0"/>
              <a:t>Някои криптографски алгоритми ползват това свойство</a:t>
            </a:r>
            <a:endParaRPr lang="en-US" dirty="0" smtClean="0"/>
          </a:p>
          <a:p>
            <a:pPr lvl="1"/>
            <a:r>
              <a:rPr lang="bg-BG" dirty="0" smtClean="0"/>
              <a:t>Най-трудни за факториране са </a:t>
            </a:r>
            <a:r>
              <a:rPr lang="en-US" dirty="0" err="1" smtClean="0"/>
              <a:t>semiprimes</a:t>
            </a:r>
            <a:endParaRPr lang="bg-BG" dirty="0" smtClean="0"/>
          </a:p>
          <a:p>
            <a:pPr lvl="2"/>
            <a:r>
              <a:rPr lang="bg-BG" dirty="0" smtClean="0"/>
              <a:t>Произведение на две прости числа</a:t>
            </a:r>
            <a:endParaRPr lang="en-US" dirty="0" smtClean="0"/>
          </a:p>
          <a:p>
            <a:pPr lvl="1"/>
            <a:endParaRPr lang="en-US" sz="2800" dirty="0" smtClean="0"/>
          </a:p>
          <a:p>
            <a:pPr lvl="1"/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72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71259" y="2897630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Кое от изброените състояния на тялото е най-подходящо при презентиране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Скръстени ръце, сведена глава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Ръце встрани на тялото, изправена стойка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Скръстени ръце, вдигната глава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Ръце встрани на тялото, сведена глава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Бързо тропане/мърдане с крака, вдигната глава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2819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6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/>
              <a:t>RAID –</a:t>
            </a:r>
            <a:r>
              <a:rPr lang="bg-BG" dirty="0" smtClean="0"/>
              <a:t> представлява няколко независими диска, комбинирани в логическа единица</a:t>
            </a:r>
            <a:r>
              <a:rPr lang="bg-BG" dirty="0"/>
              <a:t>.</a:t>
            </a:r>
            <a:r>
              <a:rPr lang="bg-BG" dirty="0" smtClean="0"/>
              <a:t> Използва се за подсигуряване при изгаряне или повреда на някой от хард дисковете.</a:t>
            </a:r>
          </a:p>
          <a:p>
            <a:r>
              <a:rPr lang="bg-BG" dirty="0" smtClean="0"/>
              <a:t>Използването на различни серии и марки хард дискове не е свързано с производителността или с цената, а най-вече с това, че устройствата от една партида много често имат еднакви недостатъци и шанса да се повредят едновременно е значително по-голям.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66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Ръце отпуснати встрани от тялото и изправено тяло</a:t>
            </a:r>
            <a:endParaRPr lang="en-US" dirty="0"/>
          </a:p>
          <a:p>
            <a:pPr lvl="1"/>
            <a:r>
              <a:rPr lang="bg-BG" dirty="0" smtClean="0"/>
              <a:t>Излъчва увереност, отвореност</a:t>
            </a:r>
            <a:endParaRPr lang="bg-BG" dirty="0"/>
          </a:p>
          <a:p>
            <a:pPr lvl="1"/>
            <a:r>
              <a:rPr lang="bg-BG" dirty="0" smtClean="0"/>
              <a:t>Добре е да има движение,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bg-BG" dirty="0" smtClean="0"/>
              <a:t>но не неспокойно и рязко</a:t>
            </a:r>
            <a:endParaRPr lang="bg-BG" dirty="0"/>
          </a:p>
          <a:p>
            <a:pPr lvl="1"/>
            <a:endParaRPr lang="en-US" dirty="0" smtClean="0"/>
          </a:p>
          <a:p>
            <a:pPr lvl="1"/>
            <a:endParaRPr lang="bg-BG" dirty="0"/>
          </a:p>
          <a:p>
            <a:r>
              <a:rPr lang="bg-BG" dirty="0"/>
              <a:t>Информация:</a:t>
            </a:r>
            <a:endParaRPr lang="en-US" dirty="0"/>
          </a:p>
          <a:p>
            <a:pPr lvl="1"/>
            <a:r>
              <a:rPr lang="en-US" sz="2800" dirty="0" smtClean="0">
                <a:hlinkClick r:id="rId2"/>
              </a:rPr>
              <a:t>http://www.aresearchguide.com/3tips.html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60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763000" cy="5791200"/>
          </a:xfrm>
        </p:spPr>
        <p:txBody>
          <a:bodyPr/>
          <a:lstStyle/>
          <a:p>
            <a:r>
              <a:rPr lang="ru-RU" dirty="0"/>
              <a:t>Колко бита са необходими за всеки пиксел в едно черно-бяло (black and white) изображение?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3200" dirty="0" smtClean="0"/>
              <a:t>0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3200" dirty="0" smtClean="0"/>
              <a:t>1</a:t>
            </a:r>
            <a:endParaRPr lang="en-US" sz="3200" dirty="0"/>
          </a:p>
          <a:p>
            <a:pPr marL="871538" lvl="1" indent="-514350">
              <a:buFont typeface="+mj-lt"/>
              <a:buAutoNum type="alphaLcParenR"/>
            </a:pPr>
            <a:r>
              <a:rPr lang="en-US" sz="3200" dirty="0" smtClean="0"/>
              <a:t>2</a:t>
            </a:r>
            <a:endParaRPr lang="bg-BG" sz="32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3200" dirty="0"/>
              <a:t>3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70476" y="308798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11395" y="2537745"/>
            <a:ext cx="2517805" cy="2796255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1538" lvl="1" indent="-514350">
              <a:buFont typeface="+mj-lt"/>
              <a:buAutoNum type="alphaLcParenR" startAt="5"/>
            </a:pPr>
            <a:r>
              <a:rPr lang="bg-BG" sz="3200" dirty="0"/>
              <a:t>4</a:t>
            </a:r>
            <a:endParaRPr lang="bg-BG" sz="3200" dirty="0" smtClean="0"/>
          </a:p>
          <a:p>
            <a:pPr marL="871538" lvl="1" indent="-514350">
              <a:buFont typeface="+mj-lt"/>
              <a:buAutoNum type="alphaLcParenR" startAt="5"/>
            </a:pPr>
            <a:r>
              <a:rPr lang="bg-BG" sz="3200" dirty="0"/>
              <a:t>8</a:t>
            </a:r>
            <a:endParaRPr lang="en-US" sz="3200" dirty="0" smtClean="0"/>
          </a:p>
          <a:p>
            <a:pPr marL="871538" lvl="1" indent="-514350">
              <a:buFont typeface="+mj-lt"/>
              <a:buAutoNum type="alphaLcParenR" startAt="5"/>
            </a:pPr>
            <a:r>
              <a:rPr lang="bg-BG" sz="3200" dirty="0" smtClean="0"/>
              <a:t>16</a:t>
            </a:r>
          </a:p>
          <a:p>
            <a:pPr marL="871538" lvl="1" indent="-514350">
              <a:buFont typeface="+mj-lt"/>
              <a:buAutoNum type="alphaLcParenR" startAt="5"/>
            </a:pPr>
            <a:r>
              <a:rPr lang="bg-BG" sz="3200" dirty="0" smtClean="0"/>
              <a:t>32</a:t>
            </a:r>
            <a:endParaRPr lang="en-US" sz="32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433" y="2209800"/>
            <a:ext cx="3449285" cy="3871603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05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26260"/>
            <a:ext cx="8686800" cy="6055540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ru-RU" sz="2800" dirty="0"/>
              <a:t>Цветовата дълбочина се представя чрез броя битове, използвани за описването на цвета на всеки отделен пиксел</a:t>
            </a:r>
            <a:r>
              <a:rPr lang="ru-RU" sz="2800" dirty="0" smtClean="0"/>
              <a:t>.</a:t>
            </a:r>
            <a:endParaRPr lang="ru-RU" sz="2800" dirty="0"/>
          </a:p>
          <a:p>
            <a:pPr>
              <a:spcBef>
                <a:spcPts val="300"/>
              </a:spcBef>
            </a:pPr>
            <a:r>
              <a:rPr lang="ru-RU" sz="2800" dirty="0"/>
              <a:t>Един бит информация осигурява две възможни </a:t>
            </a:r>
            <a:r>
              <a:rPr lang="ru-RU" sz="2800" dirty="0" smtClean="0"/>
              <a:t>стойности</a:t>
            </a:r>
            <a:endParaRPr lang="ru-RU" sz="2800" dirty="0"/>
          </a:p>
          <a:p>
            <a:pPr>
              <a:spcBef>
                <a:spcPts val="300"/>
              </a:spcBef>
            </a:pPr>
            <a:r>
              <a:rPr lang="ru-RU" sz="2800" dirty="0"/>
              <a:t>При черно-бялото изображение има само два варианта – всеки пиксел е или черен, или бял – следователно 1 бит е достатъчен за всеки </a:t>
            </a:r>
            <a:r>
              <a:rPr lang="ru-RU" sz="2800" dirty="0" smtClean="0"/>
              <a:t>пиксел</a:t>
            </a:r>
            <a:endParaRPr lang="ru-RU" sz="2800" dirty="0"/>
          </a:p>
          <a:p>
            <a:pPr>
              <a:spcBef>
                <a:spcPts val="300"/>
              </a:spcBef>
            </a:pPr>
            <a:r>
              <a:rPr lang="bg-BG" sz="2800" dirty="0" smtClean="0"/>
              <a:t>Допълнителна информация</a:t>
            </a:r>
            <a:endParaRPr lang="en-US" sz="2800" dirty="0" smtClean="0"/>
          </a:p>
          <a:p>
            <a:pPr lvl="1">
              <a:spcBef>
                <a:spcPts val="300"/>
              </a:spcBef>
            </a:pPr>
            <a:r>
              <a:rPr lang="en-US" sz="2400" dirty="0">
                <a:effectLst/>
                <a:hlinkClick r:id="rId2"/>
              </a:rPr>
              <a:t>http://</a:t>
            </a:r>
            <a:r>
              <a:rPr lang="en-US" sz="2400" dirty="0" smtClean="0">
                <a:effectLst/>
                <a:hlinkClick r:id="rId2"/>
              </a:rPr>
              <a:t>en.wikipedia.org/wiki/Color_depth</a:t>
            </a:r>
            <a:endParaRPr lang="en-US" sz="2400" dirty="0">
              <a:effectLst/>
            </a:endParaRPr>
          </a:p>
          <a:p>
            <a:pPr lvl="1">
              <a:spcBef>
                <a:spcPts val="300"/>
              </a:spcBef>
            </a:pPr>
            <a:r>
              <a:rPr lang="en-US" sz="2400" dirty="0">
                <a:effectLst/>
                <a:hlinkClick r:id="rId3"/>
              </a:rPr>
              <a:t>http://</a:t>
            </a:r>
            <a:r>
              <a:rPr lang="en-US" sz="2400" dirty="0" smtClean="0">
                <a:effectLst/>
                <a:hlinkClick r:id="rId3"/>
              </a:rPr>
              <a:t>en.wikipedia.org/wiki/Pixel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2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915400" cy="5791200"/>
          </a:xfrm>
        </p:spPr>
        <p:txBody>
          <a:bodyPr/>
          <a:lstStyle/>
          <a:p>
            <a:pPr lvl="0"/>
            <a:r>
              <a:rPr lang="bg-BG" dirty="0">
                <a:effectLst/>
              </a:rPr>
              <a:t>Кое НЕ се използва за свързване на </a:t>
            </a:r>
            <a:r>
              <a:rPr lang="en-US" dirty="0">
                <a:effectLst/>
              </a:rPr>
              <a:t>LAN </a:t>
            </a:r>
            <a:r>
              <a:rPr lang="bg-BG" dirty="0">
                <a:effectLst/>
              </a:rPr>
              <a:t>към </a:t>
            </a:r>
            <a:r>
              <a:rPr lang="en-US" dirty="0">
                <a:effectLst/>
              </a:rPr>
              <a:t>WAN </a:t>
            </a:r>
            <a:r>
              <a:rPr lang="bg-BG" dirty="0">
                <a:effectLst/>
              </a:rPr>
              <a:t>мрежи</a:t>
            </a:r>
            <a:r>
              <a:rPr lang="bg-BG" dirty="0" smtClean="0">
                <a:effectLst/>
              </a:rPr>
              <a:t>?</a:t>
            </a:r>
            <a:endParaRPr lang="en-US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effectLst/>
              </a:rPr>
              <a:t>Транслиране на адреси</a:t>
            </a:r>
            <a:endParaRPr lang="en-US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effectLst/>
              </a:rPr>
              <a:t>Прокси </a:t>
            </a:r>
            <a:r>
              <a:rPr lang="bg-BG" dirty="0">
                <a:effectLst/>
              </a:rPr>
              <a:t>сървъри</a:t>
            </a:r>
            <a:endParaRPr lang="en-US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Маршрутизирани връзки</a:t>
            </a:r>
            <a:endParaRPr lang="en-US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effectLst/>
              </a:rPr>
              <a:t>Всяко едно от изброените </a:t>
            </a:r>
            <a:r>
              <a:rPr lang="bg-BG" dirty="0">
                <a:effectLst/>
              </a:rPr>
              <a:t>се </a:t>
            </a:r>
            <a:r>
              <a:rPr lang="bg-BG" dirty="0" smtClean="0">
                <a:effectLst/>
              </a:rPr>
              <a:t>използва</a:t>
            </a:r>
            <a:endParaRPr lang="en-US" dirty="0">
              <a:effectLst/>
            </a:endParaRPr>
          </a:p>
          <a:p>
            <a:pPr marL="357188" lvl="1" indent="0">
              <a:buNone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27936" y="3962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86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763000" cy="5791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bg-BG" dirty="0">
                <a:effectLst/>
              </a:rPr>
              <a:t>Адресната транслация позволява всички компютри да осъществяват достъп до </a:t>
            </a:r>
            <a:r>
              <a:rPr lang="en-US" dirty="0">
                <a:effectLst/>
              </a:rPr>
              <a:t>WAN </a:t>
            </a:r>
            <a:r>
              <a:rPr lang="bg-BG" dirty="0">
                <a:effectLst/>
              </a:rPr>
              <a:t>мрежа посредтсвом един хост- хостът превръща локалния </a:t>
            </a:r>
            <a:r>
              <a:rPr lang="en-US" dirty="0">
                <a:effectLst/>
              </a:rPr>
              <a:t>IP </a:t>
            </a:r>
            <a:r>
              <a:rPr lang="bg-BG" dirty="0">
                <a:effectLst/>
              </a:rPr>
              <a:t>адрес в реален.</a:t>
            </a:r>
            <a:endParaRPr lang="en-US" dirty="0">
              <a:effectLst/>
            </a:endParaRPr>
          </a:p>
          <a:p>
            <a:pPr>
              <a:spcBef>
                <a:spcPts val="0"/>
              </a:spcBef>
            </a:pPr>
            <a:r>
              <a:rPr lang="bg-BG" dirty="0">
                <a:effectLst/>
              </a:rPr>
              <a:t>Прокси сървърът осигурява споделена връзка и играе ролята на посредник, разделяйки </a:t>
            </a:r>
            <a:r>
              <a:rPr lang="en-US" dirty="0">
                <a:effectLst/>
              </a:rPr>
              <a:t>LAN </a:t>
            </a:r>
            <a:r>
              <a:rPr lang="bg-BG" dirty="0">
                <a:effectLst/>
              </a:rPr>
              <a:t>от </a:t>
            </a:r>
            <a:r>
              <a:rPr lang="en-US" dirty="0">
                <a:effectLst/>
              </a:rPr>
              <a:t>WAN </a:t>
            </a:r>
            <a:r>
              <a:rPr lang="bg-BG" dirty="0">
                <a:effectLst/>
              </a:rPr>
              <a:t>мрежите</a:t>
            </a:r>
            <a:r>
              <a:rPr lang="en-US" dirty="0">
                <a:effectLst/>
              </a:rPr>
              <a:t>.</a:t>
            </a:r>
          </a:p>
          <a:p>
            <a:pPr>
              <a:spcBef>
                <a:spcPts val="0"/>
              </a:spcBef>
            </a:pPr>
            <a:r>
              <a:rPr lang="bg-BG" dirty="0">
                <a:effectLst/>
              </a:rPr>
              <a:t>Маршрутизираната връзка позволява на всеки компютър да участва директно в интернет с реален </a:t>
            </a:r>
            <a:r>
              <a:rPr lang="en-US" dirty="0">
                <a:effectLst/>
              </a:rPr>
              <a:t>IP </a:t>
            </a:r>
            <a:r>
              <a:rPr lang="bg-BG" dirty="0">
                <a:effectLst/>
              </a:rPr>
              <a:t>адрес, без да е необходимо да преминава през посредник.</a:t>
            </a:r>
            <a:endParaRPr lang="en-US" dirty="0">
              <a:effectLst/>
            </a:endParaRP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7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следните се счита за потенциална опасност за сигурността в Интернет?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Surface Web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Deep Web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Dark Internet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ARPANET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MILNET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352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63572"/>
            <a:ext cx="2543175" cy="1800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520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/>
              <a:t>Dark Internet</a:t>
            </a:r>
          </a:p>
          <a:p>
            <a:pPr lvl="1"/>
            <a:r>
              <a:rPr lang="bg-BG" dirty="0" smtClean="0"/>
              <a:t>Недостъпни части от интернет</a:t>
            </a:r>
          </a:p>
          <a:p>
            <a:pPr lvl="2"/>
            <a:r>
              <a:rPr lang="bg-BG" dirty="0" smtClean="0"/>
              <a:t>Дейностите в тях са </a:t>
            </a:r>
            <a:r>
              <a:rPr lang="bg-BG" dirty="0" err="1" smtClean="0"/>
              <a:t>непроследими</a:t>
            </a:r>
            <a:endParaRPr lang="bg-BG" dirty="0" smtClean="0"/>
          </a:p>
          <a:p>
            <a:pPr lvl="1"/>
            <a:r>
              <a:rPr lang="bg-BG" dirty="0" smtClean="0"/>
              <a:t>Причини за появяване:</a:t>
            </a:r>
          </a:p>
          <a:p>
            <a:pPr lvl="2"/>
            <a:r>
              <a:rPr lang="bg-BG" dirty="0" smtClean="0"/>
              <a:t>Остарели, неинтегрирани части от мрежата</a:t>
            </a:r>
          </a:p>
          <a:p>
            <a:pPr lvl="2"/>
            <a:r>
              <a:rPr lang="bg-BG" dirty="0" smtClean="0"/>
              <a:t>Атаки над рутери, пренасочващи трафика</a:t>
            </a:r>
            <a:endParaRPr lang="bg-BG" sz="2400" dirty="0" smtClean="0"/>
          </a:p>
          <a:p>
            <a:pPr lvl="1"/>
            <a:r>
              <a:rPr lang="bg-BG" dirty="0" smtClean="0"/>
              <a:t>Различно от </a:t>
            </a:r>
            <a:r>
              <a:rPr lang="en-US" dirty="0" smtClean="0"/>
              <a:t>Deep Web</a:t>
            </a:r>
            <a:r>
              <a:rPr lang="bg-BG" dirty="0" smtClean="0"/>
              <a:t> и </a:t>
            </a:r>
            <a:r>
              <a:rPr lang="en-US" dirty="0" err="1" smtClean="0"/>
              <a:t>Deepnet</a:t>
            </a:r>
            <a:endParaRPr lang="bg-BG" dirty="0" smtClean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en.wikipedia.org/wiki/Dark_Internet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5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Какво означава </a:t>
            </a:r>
            <a:r>
              <a:rPr lang="en-US" dirty="0" smtClean="0"/>
              <a:t>SOPA ?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Пръчка за бой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Serial Online Protocol Assessment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Standard Online Protocol </a:t>
            </a:r>
            <a:r>
              <a:rPr lang="en-US" dirty="0" err="1" smtClean="0"/>
              <a:t>Accessor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Short Overpass Angle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Stop Online Piracy Act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114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SOP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3962400"/>
            <a:ext cx="3306424" cy="2200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7284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sz="2800" dirty="0" smtClean="0"/>
              <a:t>SOPA </a:t>
            </a:r>
            <a:r>
              <a:rPr lang="bg-BG" sz="2800" dirty="0" smtClean="0"/>
              <a:t>и </a:t>
            </a:r>
            <a:r>
              <a:rPr lang="en-US" sz="2800" dirty="0" smtClean="0"/>
              <a:t>PIPA (Protect-IP Act)</a:t>
            </a:r>
            <a:r>
              <a:rPr lang="bg-BG" sz="2800" dirty="0" smtClean="0"/>
              <a:t> - Законопроекти, които биха позволили на правителството на САЩ да цензурира сайтове, обвинени за нарушаване на авторски права</a:t>
            </a:r>
          </a:p>
          <a:p>
            <a:pPr lvl="1"/>
            <a:r>
              <a:rPr lang="bg-BG" sz="2600" dirty="0" smtClean="0"/>
              <a:t>Считани за опасни за </a:t>
            </a:r>
            <a:br>
              <a:rPr lang="bg-BG" sz="2600" dirty="0" smtClean="0"/>
            </a:br>
            <a:r>
              <a:rPr lang="bg-BG" sz="2600" dirty="0" smtClean="0"/>
              <a:t>свободната интернет </a:t>
            </a:r>
            <a:br>
              <a:rPr lang="bg-BG" sz="2600" dirty="0" smtClean="0"/>
            </a:br>
            <a:r>
              <a:rPr lang="bg-BG" sz="2600" dirty="0" smtClean="0"/>
              <a:t>комуникация</a:t>
            </a:r>
            <a:endParaRPr lang="bg-BG" dirty="0" smtClean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000" dirty="0" smtClean="0">
                <a:hlinkClick r:id="rId2"/>
              </a:rPr>
              <a:t>http://en.wikipedia.org/wiki/Stop_Online_Piracy_Act</a:t>
            </a:r>
            <a:endParaRPr lang="bg-BG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http://www.1stwebdesigner.com/design/how-sopa-pipa-can-affect-you/</a:t>
            </a:r>
            <a:endParaRPr lang="bg-BG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6" name="Picture 5" descr="Stop-Online-Piracy-Ac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514600"/>
            <a:ext cx="4267200" cy="28539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9347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Посочете грешното за </a:t>
            </a:r>
            <a:r>
              <a:rPr lang="en-US" sz="3000" dirty="0" smtClean="0"/>
              <a:t>cookies</a:t>
            </a:r>
            <a:r>
              <a:rPr lang="bg-BG" sz="3000" dirty="0" smtClean="0"/>
              <a:t>:</a:t>
            </a:r>
            <a:endParaRPr lang="en-US" sz="3000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Съдържат кратка информация във формат ключ-стойност</a:t>
            </a:r>
            <a:endParaRPr lang="en-US" sz="2800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Изпращат се от сървъра към клиента</a:t>
            </a:r>
            <a:endParaRPr lang="en-US" sz="2800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/>
              <a:t>Изпращат се от </a:t>
            </a:r>
            <a:r>
              <a:rPr lang="bg-BG" sz="2800" dirty="0" smtClean="0"/>
              <a:t>клиента към сървъра</a:t>
            </a:r>
            <a:endParaRPr lang="en-US" sz="2800" dirty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Ползват се за установяване на сесия</a:t>
            </a:r>
            <a:endParaRPr lang="en-US" sz="2800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Ползват се за проследяване на потребителя</a:t>
            </a:r>
            <a:endParaRPr lang="en-US" sz="2800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Изпращат се асинхронно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Могат да бъдат криптирани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Свързани са с определен сайт или домейн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44500" y="4826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9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Cookies (</a:t>
            </a:r>
            <a:r>
              <a:rPr lang="bg-BG" dirty="0" smtClean="0"/>
              <a:t>непреводим термин)</a:t>
            </a:r>
          </a:p>
          <a:p>
            <a:pPr lvl="1"/>
            <a:r>
              <a:rPr lang="bg-BG" dirty="0" smtClean="0"/>
              <a:t>Представляват информация, която сървърът изпраща</a:t>
            </a:r>
            <a:r>
              <a:rPr lang="en-US" dirty="0" smtClean="0"/>
              <a:t> </a:t>
            </a:r>
            <a:r>
              <a:rPr lang="bg-BG" dirty="0" smtClean="0"/>
              <a:t>на уеб браузъра и след това браузърът я изпраща на обратно</a:t>
            </a:r>
          </a:p>
          <a:p>
            <a:pPr lvl="1"/>
            <a:r>
              <a:rPr lang="bg-BG" dirty="0" smtClean="0"/>
              <a:t>Чрез тях се осъществява сесия при уеб приложенията (сайтът запомня потребителя)</a:t>
            </a:r>
          </a:p>
          <a:p>
            <a:pPr lvl="1"/>
            <a:r>
              <a:rPr lang="bg-BG" dirty="0" smtClean="0"/>
              <a:t>Имат формат ключ-стойност и за свързани с определен домейн или сайт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http://en.wikipedia.org/wiki/HTTP_cookie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4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таг в </a:t>
            </a:r>
            <a:r>
              <a:rPr lang="en-US" dirty="0" smtClean="0"/>
              <a:t>HTML </a:t>
            </a:r>
            <a:r>
              <a:rPr lang="bg-BG" dirty="0" smtClean="0"/>
              <a:t>се използва за разделяне на текст на отделни секции (параграфи)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</a:t>
            </a:r>
            <a:r>
              <a:rPr lang="en-US" dirty="0" err="1" smtClean="0"/>
              <a:t>br</a:t>
            </a:r>
            <a:r>
              <a:rPr lang="en-US" dirty="0" smtClean="0"/>
              <a:t>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&lt;p&gt;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&lt;h1&gt;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&lt;head&gt;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&lt;title&gt;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&lt;</a:t>
            </a:r>
            <a:r>
              <a:rPr lang="en-US" dirty="0" err="1" smtClean="0"/>
              <a:t>para</a:t>
            </a:r>
            <a:r>
              <a:rPr lang="en-US" dirty="0" smtClean="0"/>
              <a:t>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&lt;section&gt;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2667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web-design-html-cs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6077">
            <a:off x="4114239" y="3014297"/>
            <a:ext cx="350710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6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Тагът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bg-BG" dirty="0" smtClean="0"/>
              <a:t> семантично обособява параграфи</a:t>
            </a:r>
          </a:p>
          <a:p>
            <a:pPr lvl="1"/>
            <a:r>
              <a:rPr lang="bg-BG" dirty="0" smtClean="0"/>
              <a:t>Различен от таг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&lt;br&gt;</a:t>
            </a:r>
            <a:r>
              <a:rPr lang="en-US" dirty="0" smtClean="0"/>
              <a:t>, </a:t>
            </a:r>
            <a:r>
              <a:rPr lang="bg-BG" dirty="0" smtClean="0"/>
              <a:t>който само визуално слага край на реда</a:t>
            </a:r>
            <a:endParaRPr lang="en-US" dirty="0" smtClean="0"/>
          </a:p>
          <a:p>
            <a:endParaRPr lang="bg-BG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http://en.wikipedia.org/wiki/HTML</a:t>
            </a:r>
            <a:endParaRPr lang="en-US" sz="2800" dirty="0" smtClean="0"/>
          </a:p>
          <a:p>
            <a:pPr lvl="1"/>
            <a:r>
              <a:rPr lang="en-US" sz="2800" dirty="0" smtClean="0">
                <a:hlinkClick r:id="rId3"/>
              </a:rPr>
              <a:t>http://www.w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3</a:t>
            </a:r>
            <a:r>
              <a:rPr lang="en-US" sz="2800" dirty="0" smtClean="0">
                <a:hlinkClick r:id="rId3"/>
              </a:rPr>
              <a:t>schools.com/html/</a:t>
            </a:r>
            <a:endParaRPr lang="bg-BG" sz="2800" dirty="0" smtClean="0"/>
          </a:p>
          <a:p>
            <a:pPr lvl="1"/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5" name="Picture 4" descr="web-design-html-css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6234">
            <a:off x="6210246" y="2803666"/>
            <a:ext cx="2252832" cy="240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1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За справяне с кой от посочените проблеми не помагат антивирусните програми?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Malware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Spyware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DDoS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Adware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Trojan horses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Viruses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Root kits</a:t>
            </a:r>
          </a:p>
          <a:p>
            <a:pPr marL="871538" lvl="1" indent="-514350">
              <a:buFont typeface="+mj-lt"/>
              <a:buAutoNum type="alphaLcParenR"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4700" y="331222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0" y="2743200"/>
            <a:ext cx="2209800" cy="30000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23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Показания фрагмент </a:t>
            </a:r>
            <a:r>
              <a:rPr lang="bg-BG" dirty="0" err="1" smtClean="0"/>
              <a:t>изпечатва</a:t>
            </a:r>
            <a:r>
              <a:rPr lang="bg-BG" dirty="0" smtClean="0"/>
              <a:t> на конзолата </a:t>
            </a:r>
            <a:r>
              <a:rPr lang="en-US" dirty="0" smtClean="0"/>
              <a:t>true </a:t>
            </a:r>
            <a:r>
              <a:rPr lang="bg-BG" dirty="0" smtClean="0"/>
              <a:t>и след това </a:t>
            </a:r>
            <a:r>
              <a:rPr lang="en-US" dirty="0" smtClean="0"/>
              <a:t>false. </a:t>
            </a:r>
            <a:br>
              <a:rPr lang="en-US" dirty="0" smtClean="0"/>
            </a:br>
            <a:r>
              <a:rPr lang="bg-BG" dirty="0" smtClean="0"/>
              <a:t>Как са дефинирани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x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y</a:t>
            </a:r>
            <a:r>
              <a:rPr lang="bg-BG" dirty="0" smtClean="0"/>
              <a:t>?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x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=</a:t>
            </a:r>
            <a:r>
              <a:rPr lang="bg-BG" dirty="0" smtClean="0">
                <a:latin typeface="Consolas" pitchFamily="49" charset="0"/>
                <a:cs typeface="Consolas" pitchFamily="49" charset="0"/>
              </a:rPr>
              <a:t> 1;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y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=</a:t>
            </a:r>
            <a:r>
              <a:rPr lang="bg-BG" dirty="0" smtClean="0">
                <a:latin typeface="Consolas" pitchFamily="49" charset="0"/>
                <a:cs typeface="Consolas" pitchFamily="49" charset="0"/>
              </a:rPr>
              <a:t> -1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latin typeface="Consolas" pitchFamily="49" charset="0"/>
                <a:cs typeface="Consolas" pitchFamily="49" charset="0"/>
              </a:rPr>
              <a:t>x = Infinity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;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y = -Infinity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latin typeface="Consolas" pitchFamily="49" charset="0"/>
                <a:cs typeface="Consolas" pitchFamily="49" charset="0"/>
              </a:rPr>
              <a:t>x = Infinity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;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y = Infinity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latin typeface="Consolas" pitchFamily="49" charset="0"/>
                <a:cs typeface="Consolas" pitchFamily="49" charset="0"/>
              </a:rPr>
              <a:t>x =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0; y = 0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latin typeface="Consolas" pitchFamily="49" charset="0"/>
                <a:cs typeface="Consolas" pitchFamily="49" charset="0"/>
              </a:rPr>
              <a:t>x = -0; y = -0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5105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60400" y="2441218"/>
            <a:ext cx="6121400" cy="7591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 === y);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console.log(1/x === 1/y); 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10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bg-BG" dirty="0" smtClean="0"/>
              <a:t>В </a:t>
            </a:r>
            <a:r>
              <a:rPr lang="en-US" dirty="0" smtClean="0"/>
              <a:t>JavaScript </a:t>
            </a:r>
            <a:r>
              <a:rPr lang="bg-BG" dirty="0" smtClean="0"/>
              <a:t>числата са по стандарта за числа с плаваща запетая</a:t>
            </a:r>
          </a:p>
          <a:p>
            <a:pPr lvl="1">
              <a:spcAft>
                <a:spcPts val="0"/>
              </a:spcAft>
            </a:pPr>
            <a:r>
              <a:rPr lang="bg-BG" dirty="0" smtClean="0"/>
              <a:t>Съществуват два вида нули – положителна и отрицателна</a:t>
            </a:r>
          </a:p>
          <a:p>
            <a:pPr lvl="1"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-0 === 0</a:t>
            </a:r>
            <a:r>
              <a:rPr lang="en-US" dirty="0" smtClean="0"/>
              <a:t>;</a:t>
            </a:r>
          </a:p>
          <a:p>
            <a:pPr lvl="1"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1/-0 === -Infinity; 1/0 === Infinity</a:t>
            </a:r>
          </a:p>
          <a:p>
            <a:pPr lvl="1">
              <a:spcAft>
                <a:spcPts val="0"/>
              </a:spcAf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Infinity != -Infinity</a:t>
            </a:r>
          </a:p>
          <a:p>
            <a:pPr>
              <a:spcAft>
                <a:spcPts val="0"/>
              </a:spcAft>
            </a:pPr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>
              <a:spcAft>
                <a:spcPts val="0"/>
              </a:spcAft>
            </a:pP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www.codeproject.com/Articles/182416/A-Collection-of-JavaScript-Gotchas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29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/>
              <a:t>Въпроси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01285" y="898146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6400800"/>
            <a:ext cx="35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http://schoolacademy.telerik.com</a:t>
            </a:r>
            <a:endParaRPr lang="en-US" sz="1800" b="1" dirty="0"/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37879"/>
            <a:ext cx="7086600" cy="914400"/>
          </a:xfrm>
        </p:spPr>
        <p:txBody>
          <a:bodyPr/>
          <a:lstStyle/>
          <a:p>
            <a:r>
              <a:rPr lang="bg-BG" sz="3600" dirty="0" smtClean="0"/>
              <a:t>Примерен тест за подготовка за националната ИТ олимпиада</a:t>
            </a:r>
            <a:endParaRPr lang="bg-BG" sz="3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43100"/>
            <a:ext cx="8686800" cy="5638800"/>
          </a:xfrm>
        </p:spPr>
        <p:txBody>
          <a:bodyPr/>
          <a:lstStyle/>
          <a:p>
            <a:r>
              <a:rPr lang="bg-BG" dirty="0" smtClean="0"/>
              <a:t>Антивирусен софтуер</a:t>
            </a:r>
            <a:endParaRPr lang="en-US" dirty="0" smtClean="0"/>
          </a:p>
          <a:p>
            <a:pPr lvl="1"/>
            <a:r>
              <a:rPr lang="bg-BG" dirty="0" smtClean="0"/>
              <a:t>Предназначен за справяне с: вируси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bg-BG" dirty="0" smtClean="0"/>
              <a:t>червеи</a:t>
            </a:r>
            <a:r>
              <a:rPr lang="en-US" dirty="0" smtClean="0"/>
              <a:t>, </a:t>
            </a:r>
            <a:r>
              <a:rPr lang="bg-BG" dirty="0" smtClean="0"/>
              <a:t>троянски коне</a:t>
            </a:r>
            <a:r>
              <a:rPr lang="en-US" dirty="0" smtClean="0"/>
              <a:t>, </a:t>
            </a:r>
            <a:r>
              <a:rPr lang="en-US" dirty="0"/>
              <a:t>spyware and adware</a:t>
            </a:r>
            <a:endParaRPr lang="bg-BG" dirty="0" smtClean="0"/>
          </a:p>
          <a:p>
            <a:r>
              <a:rPr lang="en-US" dirty="0" err="1" smtClean="0"/>
              <a:t>DDoS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Distributed Denial </a:t>
            </a:r>
            <a:r>
              <a:rPr lang="en-US" dirty="0"/>
              <a:t>of </a:t>
            </a:r>
            <a:r>
              <a:rPr lang="en-US" dirty="0" smtClean="0"/>
              <a:t>Service attack</a:t>
            </a:r>
          </a:p>
          <a:p>
            <a:pPr lvl="1"/>
            <a:r>
              <a:rPr lang="ru-RU" dirty="0"/>
              <a:t>Атака за отказ на </a:t>
            </a:r>
            <a:r>
              <a:rPr lang="ru-RU" dirty="0" smtClean="0"/>
              <a:t>услуга</a:t>
            </a:r>
            <a:endParaRPr lang="en-US" dirty="0" smtClean="0"/>
          </a:p>
          <a:p>
            <a:pPr>
              <a:spcBef>
                <a:spcPts val="1800"/>
              </a:spcBef>
            </a:pPr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 tooltip="goo.gl/Xrx4X"/>
              </a:rPr>
              <a:t>http</a:t>
            </a:r>
            <a:r>
              <a:rPr lang="en-US" sz="2800" dirty="0">
                <a:hlinkClick r:id="rId2" tooltip="goo.gl/Xrx4X"/>
              </a:rPr>
              <a:t>://goo.gl/Xrx4X</a:t>
            </a:r>
            <a:endParaRPr lang="en-US" sz="2800" dirty="0"/>
          </a:p>
          <a:p>
            <a:pPr lvl="1"/>
            <a:r>
              <a:rPr lang="en-US" sz="2800" dirty="0" smtClean="0">
                <a:hlinkClick r:id="rId3"/>
              </a:rPr>
              <a:t>http</a:t>
            </a:r>
            <a:r>
              <a:rPr lang="en-US" sz="2800" dirty="0">
                <a:hlinkClick r:id="rId3"/>
              </a:rPr>
              <a:t>://</a:t>
            </a:r>
            <a:r>
              <a:rPr lang="en-US" sz="2800" dirty="0" smtClean="0">
                <a:hlinkClick r:id="rId3"/>
              </a:rPr>
              <a:t>en.wikipedia.org/wiki/Antivirus_software</a:t>
            </a:r>
            <a:endParaRPr lang="en-US" sz="2800" dirty="0" smtClean="0"/>
          </a:p>
          <a:p>
            <a:pPr lvl="1"/>
            <a:r>
              <a:rPr lang="en-US" sz="2800" dirty="0">
                <a:hlinkClick r:id="rId4"/>
              </a:rPr>
              <a:t>http://</a:t>
            </a:r>
            <a:r>
              <a:rPr lang="en-US" sz="2800" dirty="0" smtClean="0">
                <a:hlinkClick r:id="rId4"/>
              </a:rPr>
              <a:t>goo.gl/koKMq</a:t>
            </a:r>
            <a:r>
              <a:rPr lang="en-US" sz="2800" dirty="0"/>
              <a:t> – </a:t>
            </a:r>
            <a:r>
              <a:rPr lang="en-US" sz="2800" dirty="0" err="1"/>
              <a:t>DDoS</a:t>
            </a:r>
            <a:endParaRPr lang="en-US" sz="2800" dirty="0"/>
          </a:p>
          <a:p>
            <a:pPr marL="357188" lvl="1" indent="0">
              <a:buNone/>
            </a:pPr>
            <a:endParaRPr lang="bg-BG" sz="2800" dirty="0" smtClean="0"/>
          </a:p>
          <a:p>
            <a:pPr lvl="1"/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3476625"/>
            <a:ext cx="2667000" cy="18335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427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12800"/>
            <a:ext cx="8839200" cy="5791200"/>
          </a:xfrm>
        </p:spPr>
        <p:txBody>
          <a:bodyPr/>
          <a:lstStyle/>
          <a:p>
            <a:r>
              <a:rPr lang="bg-BG" sz="3000" dirty="0" smtClean="0"/>
              <a:t>Какво не може да се направи </a:t>
            </a:r>
          </a:p>
          <a:p>
            <a:pPr marL="0" indent="0">
              <a:buNone/>
            </a:pPr>
            <a:r>
              <a:rPr lang="bg-BG" sz="3000" dirty="0"/>
              <a:t> </a:t>
            </a:r>
            <a:r>
              <a:rPr lang="bg-BG" sz="3000" dirty="0" smtClean="0"/>
              <a:t>   с </a:t>
            </a:r>
            <a:r>
              <a:rPr lang="en-US" sz="3000" dirty="0">
                <a:effectLst/>
              </a:rPr>
              <a:t>Windows Task </a:t>
            </a:r>
            <a:r>
              <a:rPr lang="en-US" sz="3000" dirty="0" smtClean="0">
                <a:effectLst/>
              </a:rPr>
              <a:t>Manager</a:t>
            </a:r>
            <a:r>
              <a:rPr lang="bg-BG" sz="3000" dirty="0" smtClean="0"/>
              <a:t>?</a:t>
            </a:r>
            <a:endParaRPr lang="bg-BG" sz="100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Изпращане на съобщение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CPU, RAM, Network </a:t>
            </a:r>
            <a:r>
              <a:rPr lang="bg-BG" dirty="0"/>
              <a:t>статистики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Старт/Стоп на програма, процес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Указване на използвани </a:t>
            </a:r>
            <a:r>
              <a:rPr lang="en-US" dirty="0" smtClean="0"/>
              <a:t>CPU</a:t>
            </a:r>
            <a:r>
              <a:rPr lang="bg-BG" dirty="0" smtClean="0"/>
              <a:t> от програма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Задаване на съвместимост с друга версия ОС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Установяване на права за приложение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Всичко изброено може да се направи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28600" y="5943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FF6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0" y="873761"/>
            <a:ext cx="3810000" cy="21793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4007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5645</TotalTime>
  <Words>1771</Words>
  <Application>Microsoft Office PowerPoint</Application>
  <PresentationFormat>On-screen Show (4:3)</PresentationFormat>
  <Paragraphs>421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Calibri</vt:lpstr>
      <vt:lpstr>Cambria</vt:lpstr>
      <vt:lpstr>Consolas</vt:lpstr>
      <vt:lpstr>Corbel</vt:lpstr>
      <vt:lpstr>Wingdings 2</vt:lpstr>
      <vt:lpstr>Telerik-PowerPoint-Theme</vt:lpstr>
      <vt:lpstr>Тренировъчен тест по информационни технологии</vt:lpstr>
      <vt:lpstr>Компютърни системи</vt:lpstr>
      <vt:lpstr>Въпрос</vt:lpstr>
      <vt:lpstr>Отговор</vt:lpstr>
      <vt:lpstr>Софтуерни системи</vt:lpstr>
      <vt:lpstr>Въпрос</vt:lpstr>
      <vt:lpstr>Отговор</vt:lpstr>
      <vt:lpstr>Работа с компютърни системи и програми</vt:lpstr>
      <vt:lpstr>Въпрос</vt:lpstr>
      <vt:lpstr>Отговор</vt:lpstr>
      <vt:lpstr>Пренос на данни и бройни системи</vt:lpstr>
      <vt:lpstr>Въпрос</vt:lpstr>
      <vt:lpstr>Отговор</vt:lpstr>
      <vt:lpstr>Операционни системи</vt:lpstr>
      <vt:lpstr>Въпрос</vt:lpstr>
      <vt:lpstr>Отговор</vt:lpstr>
      <vt:lpstr>Софтуерно инженерство</vt:lpstr>
      <vt:lpstr>Въпрос</vt:lpstr>
      <vt:lpstr>Отговор</vt:lpstr>
      <vt:lpstr>Компресиране на данни</vt:lpstr>
      <vt:lpstr>Въпрос</vt:lpstr>
      <vt:lpstr>Отговор</vt:lpstr>
      <vt:lpstr>Текстообработка</vt:lpstr>
      <vt:lpstr>Въпрос</vt:lpstr>
      <vt:lpstr>Отговор</vt:lpstr>
      <vt:lpstr>Компютърна графика</vt:lpstr>
      <vt:lpstr>Въпрос</vt:lpstr>
      <vt:lpstr>Отговор</vt:lpstr>
      <vt:lpstr>Бази от данни</vt:lpstr>
      <vt:lpstr>Въпрос</vt:lpstr>
      <vt:lpstr>Отговор</vt:lpstr>
      <vt:lpstr>Информационни системи</vt:lpstr>
      <vt:lpstr>Въпрос</vt:lpstr>
      <vt:lpstr>Отговор</vt:lpstr>
      <vt:lpstr>Сигурност и защита на информацията</vt:lpstr>
      <vt:lpstr>Въпрос</vt:lpstr>
      <vt:lpstr>Отговор</vt:lpstr>
      <vt:lpstr>Презентационни системи</vt:lpstr>
      <vt:lpstr>Въпрос</vt:lpstr>
      <vt:lpstr>Отговор</vt:lpstr>
      <vt:lpstr>Мултимедия</vt:lpstr>
      <vt:lpstr>Въпрос</vt:lpstr>
      <vt:lpstr>Отговор</vt:lpstr>
      <vt:lpstr>Компютърни мрежи</vt:lpstr>
      <vt:lpstr>Въпрос</vt:lpstr>
      <vt:lpstr>Отговор</vt:lpstr>
      <vt:lpstr>Устройство на Интернет</vt:lpstr>
      <vt:lpstr>Въпрос</vt:lpstr>
      <vt:lpstr>Отговор</vt:lpstr>
      <vt:lpstr>Електронна комуникация</vt:lpstr>
      <vt:lpstr>Въпрос</vt:lpstr>
      <vt:lpstr>Отговор</vt:lpstr>
      <vt:lpstr>World Wide Web (WWW)</vt:lpstr>
      <vt:lpstr>Въпрос</vt:lpstr>
      <vt:lpstr>Отговор</vt:lpstr>
      <vt:lpstr>Уеб дизайн, HTML, CSS</vt:lpstr>
      <vt:lpstr>Въпрос</vt:lpstr>
      <vt:lpstr>Отговор</vt:lpstr>
      <vt:lpstr>JavaScript</vt:lpstr>
      <vt:lpstr>Въпрос</vt:lpstr>
      <vt:lpstr>Отговор</vt:lpstr>
      <vt:lpstr>Примерен тест за подготовка за националната ИТ олимпиада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Telerik School Academy</dc:title>
  <dc:subject>Course Introduction</dc:subject>
  <dc:creator>Svetlin Nakov</dc:creator>
  <cp:keywords>Training for the IT Test</cp:keywords>
  <cp:lastModifiedBy>Kristian Tsuklev</cp:lastModifiedBy>
  <cp:revision>1002</cp:revision>
  <dcterms:created xsi:type="dcterms:W3CDTF">2007-12-08T16:03:35Z</dcterms:created>
  <dcterms:modified xsi:type="dcterms:W3CDTF">2016-01-19T14:57:23Z</dcterms:modified>
</cp:coreProperties>
</file>